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09" r:id="rId2"/>
  </p:sldMasterIdLst>
  <p:notesMasterIdLst>
    <p:notesMasterId r:id="rId75"/>
  </p:notesMasterIdLst>
  <p:handoutMasterIdLst>
    <p:handoutMasterId r:id="rId76"/>
  </p:handoutMasterIdLst>
  <p:sldIdLst>
    <p:sldId id="412" r:id="rId3"/>
    <p:sldId id="257" r:id="rId4"/>
    <p:sldId id="259" r:id="rId5"/>
    <p:sldId id="260" r:id="rId6"/>
    <p:sldId id="263" r:id="rId7"/>
    <p:sldId id="335" r:id="rId8"/>
    <p:sldId id="264" r:id="rId9"/>
    <p:sldId id="261" r:id="rId10"/>
    <p:sldId id="345" r:id="rId11"/>
    <p:sldId id="346" r:id="rId12"/>
    <p:sldId id="305" r:id="rId13"/>
    <p:sldId id="306" r:id="rId14"/>
    <p:sldId id="347" r:id="rId15"/>
    <p:sldId id="262" r:id="rId16"/>
    <p:sldId id="349" r:id="rId17"/>
    <p:sldId id="350" r:id="rId18"/>
    <p:sldId id="351" r:id="rId19"/>
    <p:sldId id="352" r:id="rId20"/>
    <p:sldId id="354" r:id="rId21"/>
    <p:sldId id="353" r:id="rId22"/>
    <p:sldId id="355" r:id="rId23"/>
    <p:sldId id="356" r:id="rId24"/>
    <p:sldId id="357" r:id="rId25"/>
    <p:sldId id="358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8" r:id="rId34"/>
    <p:sldId id="367" r:id="rId35"/>
    <p:sldId id="369" r:id="rId36"/>
    <p:sldId id="371" r:id="rId37"/>
    <p:sldId id="370" r:id="rId38"/>
    <p:sldId id="372" r:id="rId39"/>
    <p:sldId id="375" r:id="rId40"/>
    <p:sldId id="376" r:id="rId41"/>
    <p:sldId id="377" r:id="rId42"/>
    <p:sldId id="378" r:id="rId43"/>
    <p:sldId id="379" r:id="rId44"/>
    <p:sldId id="413" r:id="rId45"/>
    <p:sldId id="373" r:id="rId46"/>
    <p:sldId id="383" r:id="rId47"/>
    <p:sldId id="384" r:id="rId48"/>
    <p:sldId id="385" r:id="rId49"/>
    <p:sldId id="407" r:id="rId50"/>
    <p:sldId id="408" r:id="rId51"/>
    <p:sldId id="409" r:id="rId52"/>
    <p:sldId id="410" r:id="rId53"/>
    <p:sldId id="411" r:id="rId54"/>
    <p:sldId id="386" r:id="rId55"/>
    <p:sldId id="402" r:id="rId56"/>
    <p:sldId id="404" r:id="rId57"/>
    <p:sldId id="405" r:id="rId58"/>
    <p:sldId id="403" r:id="rId59"/>
    <p:sldId id="414" r:id="rId60"/>
    <p:sldId id="381" r:id="rId61"/>
    <p:sldId id="388" r:id="rId62"/>
    <p:sldId id="389" r:id="rId63"/>
    <p:sldId id="390" r:id="rId64"/>
    <p:sldId id="391" r:id="rId65"/>
    <p:sldId id="392" r:id="rId66"/>
    <p:sldId id="415" r:id="rId67"/>
    <p:sldId id="382" r:id="rId68"/>
    <p:sldId id="374" r:id="rId69"/>
    <p:sldId id="394" r:id="rId70"/>
    <p:sldId id="395" r:id="rId71"/>
    <p:sldId id="397" r:id="rId72"/>
    <p:sldId id="396" r:id="rId73"/>
    <p:sldId id="39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A1F"/>
    <a:srgbClr val="216989"/>
    <a:srgbClr val="BDD7EE"/>
    <a:srgbClr val="4472C4"/>
    <a:srgbClr val="1C6981"/>
    <a:srgbClr val="4D4D4D"/>
    <a:srgbClr val="959797"/>
    <a:srgbClr val="EE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4289C-2BAF-4C09-88E0-D2EA61E4F68F}" v="47" dt="2022-11-18T19:59:00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62" autoAdjust="0"/>
  </p:normalViewPr>
  <p:slideViewPr>
    <p:cSldViewPr snapToGrid="0" snapToObjects="1">
      <p:cViewPr varScale="1">
        <p:scale>
          <a:sx n="67" d="100"/>
          <a:sy n="67" d="100"/>
        </p:scale>
        <p:origin x="12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5A30A-96C0-470A-BF54-9766E1AB7FC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70AF49E-27A8-4339-A566-A97EA3D52614}">
      <dgm:prSet phldrT="[Text]" custT="1"/>
      <dgm:spPr/>
      <dgm:t>
        <a:bodyPr/>
        <a:lstStyle/>
        <a:p>
          <a:r>
            <a:rPr lang="nl-BE" sz="2300" dirty="0" err="1"/>
            <a:t>current</a:t>
          </a:r>
          <a:r>
            <a:rPr lang="nl-BE" sz="2300" dirty="0"/>
            <a:t> data storage</a:t>
          </a:r>
        </a:p>
      </dgm:t>
    </dgm:pt>
    <dgm:pt modelId="{EEDCC4D8-DE9E-4604-B5E4-0FDFFE94A874}" type="parTrans" cxnId="{CAD300D8-2F40-4ECC-98B5-D4288586C100}">
      <dgm:prSet/>
      <dgm:spPr/>
      <dgm:t>
        <a:bodyPr/>
        <a:lstStyle/>
        <a:p>
          <a:endParaRPr lang="nl-BE"/>
        </a:p>
      </dgm:t>
    </dgm:pt>
    <dgm:pt modelId="{DDA756F5-3F66-48ED-B22B-34DEC536AF14}" type="sibTrans" cxnId="{CAD300D8-2F40-4ECC-98B5-D4288586C100}">
      <dgm:prSet/>
      <dgm:spPr/>
      <dgm:t>
        <a:bodyPr/>
        <a:lstStyle/>
        <a:p>
          <a:endParaRPr lang="nl-BE"/>
        </a:p>
      </dgm:t>
    </dgm:pt>
    <dgm:pt modelId="{980E0CCD-24A8-4690-8802-96076364DBB5}">
      <dgm:prSet phldrT="[Text]" custT="1"/>
      <dgm:spPr/>
      <dgm:t>
        <a:bodyPr/>
        <a:lstStyle/>
        <a:p>
          <a:r>
            <a:rPr lang="nl-BE" sz="2300" dirty="0"/>
            <a:t>time </a:t>
          </a:r>
          <a:r>
            <a:rPr lang="nl-BE" sz="2300" dirty="0" err="1"/>
            <a:t>travel</a:t>
          </a:r>
          <a:r>
            <a:rPr lang="nl-BE" sz="2300" dirty="0"/>
            <a:t> </a:t>
          </a:r>
          <a:r>
            <a:rPr lang="nl-BE" sz="2300" dirty="0" err="1"/>
            <a:t>retention</a:t>
          </a:r>
          <a:br>
            <a:rPr lang="nl-BE" sz="2300" dirty="0"/>
          </a:br>
          <a:r>
            <a:rPr lang="nl-BE" sz="2000" dirty="0"/>
            <a:t>(1 – 90 </a:t>
          </a:r>
          <a:r>
            <a:rPr lang="nl-BE" sz="2000" dirty="0" err="1"/>
            <a:t>days</a:t>
          </a:r>
          <a:r>
            <a:rPr lang="nl-BE" sz="2000" dirty="0"/>
            <a:t>)</a:t>
          </a:r>
          <a:endParaRPr lang="nl-BE" sz="2300" dirty="0"/>
        </a:p>
      </dgm:t>
    </dgm:pt>
    <dgm:pt modelId="{40EBB419-ACB0-47F7-BE57-703CA60CDC60}" type="parTrans" cxnId="{CC15A5ED-263C-4D23-931F-A87B479BD054}">
      <dgm:prSet/>
      <dgm:spPr/>
      <dgm:t>
        <a:bodyPr/>
        <a:lstStyle/>
        <a:p>
          <a:endParaRPr lang="nl-BE"/>
        </a:p>
      </dgm:t>
    </dgm:pt>
    <dgm:pt modelId="{E0802B0A-C976-4840-9313-892FF12B162F}" type="sibTrans" cxnId="{CC15A5ED-263C-4D23-931F-A87B479BD054}">
      <dgm:prSet/>
      <dgm:spPr/>
      <dgm:t>
        <a:bodyPr/>
        <a:lstStyle/>
        <a:p>
          <a:endParaRPr lang="nl-BE"/>
        </a:p>
      </dgm:t>
    </dgm:pt>
    <dgm:pt modelId="{2305BF99-F058-4418-A06B-76E7195F6BC1}">
      <dgm:prSet phldrT="[Text]" custT="1"/>
      <dgm:spPr/>
      <dgm:t>
        <a:bodyPr/>
        <a:lstStyle/>
        <a:p>
          <a:r>
            <a:rPr lang="nl-BE" sz="2300" dirty="0" err="1"/>
            <a:t>fail</a:t>
          </a:r>
          <a:r>
            <a:rPr lang="nl-BE" sz="2300" dirty="0"/>
            <a:t>-safe</a:t>
          </a:r>
          <a:br>
            <a:rPr lang="nl-BE" sz="2300" dirty="0"/>
          </a:br>
          <a:r>
            <a:rPr lang="nl-BE" sz="2000" dirty="0"/>
            <a:t>(</a:t>
          </a:r>
          <a:r>
            <a:rPr lang="nl-BE" sz="2000" dirty="0" err="1"/>
            <a:t>transient</a:t>
          </a:r>
          <a:r>
            <a:rPr lang="nl-BE" sz="2000" dirty="0"/>
            <a:t>: 0 </a:t>
          </a:r>
          <a:r>
            <a:rPr lang="nl-BE" sz="2000" dirty="0" err="1"/>
            <a:t>days</a:t>
          </a:r>
          <a:r>
            <a:rPr lang="nl-BE" sz="2000" dirty="0"/>
            <a:t>, permanent: 7 </a:t>
          </a:r>
          <a:r>
            <a:rPr lang="nl-BE" sz="2000" dirty="0" err="1"/>
            <a:t>days</a:t>
          </a:r>
          <a:r>
            <a:rPr lang="nl-BE" sz="2000" dirty="0"/>
            <a:t>)</a:t>
          </a:r>
        </a:p>
      </dgm:t>
    </dgm:pt>
    <dgm:pt modelId="{83513D22-264C-4B28-A21F-24FB006357E2}" type="parTrans" cxnId="{0702FE1E-35F8-4E4B-BD62-30200368B75F}">
      <dgm:prSet/>
      <dgm:spPr/>
      <dgm:t>
        <a:bodyPr/>
        <a:lstStyle/>
        <a:p>
          <a:endParaRPr lang="nl-BE"/>
        </a:p>
      </dgm:t>
    </dgm:pt>
    <dgm:pt modelId="{B75E2AEC-E578-459F-9B7B-18B7027FF623}" type="sibTrans" cxnId="{0702FE1E-35F8-4E4B-BD62-30200368B75F}">
      <dgm:prSet/>
      <dgm:spPr/>
      <dgm:t>
        <a:bodyPr/>
        <a:lstStyle/>
        <a:p>
          <a:endParaRPr lang="nl-BE"/>
        </a:p>
      </dgm:t>
    </dgm:pt>
    <dgm:pt modelId="{6431B664-850F-4C97-8546-29A172DC4CA6}" type="pres">
      <dgm:prSet presAssocID="{5C55A30A-96C0-470A-BF54-9766E1AB7FCC}" presName="Name0" presStyleCnt="0">
        <dgm:presLayoutVars>
          <dgm:dir/>
          <dgm:animLvl val="lvl"/>
          <dgm:resizeHandles val="exact"/>
        </dgm:presLayoutVars>
      </dgm:prSet>
      <dgm:spPr/>
    </dgm:pt>
    <dgm:pt modelId="{F4318B5C-18C5-4634-AB2F-9368905F8B87}" type="pres">
      <dgm:prSet presAssocID="{470AF49E-27A8-4339-A566-A97EA3D5261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626E8C-00D4-41A0-902C-945691EA567C}" type="pres">
      <dgm:prSet presAssocID="{DDA756F5-3F66-48ED-B22B-34DEC536AF14}" presName="parTxOnlySpace" presStyleCnt="0"/>
      <dgm:spPr/>
    </dgm:pt>
    <dgm:pt modelId="{ADEDD646-3D3B-48FE-8068-81F7993F6F10}" type="pres">
      <dgm:prSet presAssocID="{980E0CCD-24A8-4690-8802-96076364D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DCCBAA8-E7F8-4D4F-B41C-B61165798A22}" type="pres">
      <dgm:prSet presAssocID="{E0802B0A-C976-4840-9313-892FF12B162F}" presName="parTxOnlySpace" presStyleCnt="0"/>
      <dgm:spPr/>
    </dgm:pt>
    <dgm:pt modelId="{6CB86FF5-B535-48BF-9C33-46EA2633976F}" type="pres">
      <dgm:prSet presAssocID="{2305BF99-F058-4418-A06B-76E7195F6BC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1EB205-B6E6-40B2-A470-0172920658A5}" type="presOf" srcId="{5C55A30A-96C0-470A-BF54-9766E1AB7FCC}" destId="{6431B664-850F-4C97-8546-29A172DC4CA6}" srcOrd="0" destOrd="0" presId="urn:microsoft.com/office/officeart/2005/8/layout/chevron1"/>
    <dgm:cxn modelId="{0702FE1E-35F8-4E4B-BD62-30200368B75F}" srcId="{5C55A30A-96C0-470A-BF54-9766E1AB7FCC}" destId="{2305BF99-F058-4418-A06B-76E7195F6BC1}" srcOrd="2" destOrd="0" parTransId="{83513D22-264C-4B28-A21F-24FB006357E2}" sibTransId="{B75E2AEC-E578-459F-9B7B-18B7027FF623}"/>
    <dgm:cxn modelId="{4CF0B523-D8C3-4437-A4B6-1F5EC966A182}" type="presOf" srcId="{980E0CCD-24A8-4690-8802-96076364DBB5}" destId="{ADEDD646-3D3B-48FE-8068-81F7993F6F10}" srcOrd="0" destOrd="0" presId="urn:microsoft.com/office/officeart/2005/8/layout/chevron1"/>
    <dgm:cxn modelId="{653FFB42-652E-4696-8E0B-658D7E70304F}" type="presOf" srcId="{470AF49E-27A8-4339-A566-A97EA3D52614}" destId="{F4318B5C-18C5-4634-AB2F-9368905F8B87}" srcOrd="0" destOrd="0" presId="urn:microsoft.com/office/officeart/2005/8/layout/chevron1"/>
    <dgm:cxn modelId="{3FA17967-6FB7-45B8-8BE4-B073EF710167}" type="presOf" srcId="{2305BF99-F058-4418-A06B-76E7195F6BC1}" destId="{6CB86FF5-B535-48BF-9C33-46EA2633976F}" srcOrd="0" destOrd="0" presId="urn:microsoft.com/office/officeart/2005/8/layout/chevron1"/>
    <dgm:cxn modelId="{CAD300D8-2F40-4ECC-98B5-D4288586C100}" srcId="{5C55A30A-96C0-470A-BF54-9766E1AB7FCC}" destId="{470AF49E-27A8-4339-A566-A97EA3D52614}" srcOrd="0" destOrd="0" parTransId="{EEDCC4D8-DE9E-4604-B5E4-0FDFFE94A874}" sibTransId="{DDA756F5-3F66-48ED-B22B-34DEC536AF14}"/>
    <dgm:cxn modelId="{CC15A5ED-263C-4D23-931F-A87B479BD054}" srcId="{5C55A30A-96C0-470A-BF54-9766E1AB7FCC}" destId="{980E0CCD-24A8-4690-8802-96076364DBB5}" srcOrd="1" destOrd="0" parTransId="{40EBB419-ACB0-47F7-BE57-703CA60CDC60}" sibTransId="{E0802B0A-C976-4840-9313-892FF12B162F}"/>
    <dgm:cxn modelId="{12A14F12-9F10-43AB-9935-2AA69558390D}" type="presParOf" srcId="{6431B664-850F-4C97-8546-29A172DC4CA6}" destId="{F4318B5C-18C5-4634-AB2F-9368905F8B87}" srcOrd="0" destOrd="0" presId="urn:microsoft.com/office/officeart/2005/8/layout/chevron1"/>
    <dgm:cxn modelId="{72D907FC-6260-4581-BB3A-84FD0F008ED1}" type="presParOf" srcId="{6431B664-850F-4C97-8546-29A172DC4CA6}" destId="{54626E8C-00D4-41A0-902C-945691EA567C}" srcOrd="1" destOrd="0" presId="urn:microsoft.com/office/officeart/2005/8/layout/chevron1"/>
    <dgm:cxn modelId="{2602DA0F-888A-41C1-AD5E-82B2127F30BF}" type="presParOf" srcId="{6431B664-850F-4C97-8546-29A172DC4CA6}" destId="{ADEDD646-3D3B-48FE-8068-81F7993F6F10}" srcOrd="2" destOrd="0" presId="urn:microsoft.com/office/officeart/2005/8/layout/chevron1"/>
    <dgm:cxn modelId="{C10D0586-705F-4D49-8525-D5BE32324941}" type="presParOf" srcId="{6431B664-850F-4C97-8546-29A172DC4CA6}" destId="{4DCCBAA8-E7F8-4D4F-B41C-B61165798A22}" srcOrd="3" destOrd="0" presId="urn:microsoft.com/office/officeart/2005/8/layout/chevron1"/>
    <dgm:cxn modelId="{227A7E11-E752-4D2B-BE76-FB222176B503}" type="presParOf" srcId="{6431B664-850F-4C97-8546-29A172DC4CA6}" destId="{6CB86FF5-B535-48BF-9C33-46EA263397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18B5C-18C5-4634-AB2F-9368905F8B87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 err="1"/>
            <a:t>current</a:t>
          </a:r>
          <a:r>
            <a:rPr lang="nl-BE" sz="2300" kern="1200" dirty="0"/>
            <a:t> data storage</a:t>
          </a:r>
        </a:p>
      </dsp:txBody>
      <dsp:txXfrm>
        <a:off x="753754" y="1424994"/>
        <a:ext cx="2252022" cy="1501348"/>
      </dsp:txXfrm>
    </dsp:sp>
    <dsp:sp modelId="{ADEDD646-3D3B-48FE-8068-81F7993F6F10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time </a:t>
          </a:r>
          <a:r>
            <a:rPr lang="nl-BE" sz="2300" kern="1200" dirty="0" err="1"/>
            <a:t>travel</a:t>
          </a:r>
          <a:r>
            <a:rPr lang="nl-BE" sz="2300" kern="1200" dirty="0"/>
            <a:t> </a:t>
          </a:r>
          <a:r>
            <a:rPr lang="nl-BE" sz="2300" kern="1200" dirty="0" err="1"/>
            <a:t>retention</a:t>
          </a:r>
          <a:br>
            <a:rPr lang="nl-BE" sz="2300" kern="1200" dirty="0"/>
          </a:br>
          <a:r>
            <a:rPr lang="nl-BE" sz="2000" kern="1200" dirty="0"/>
            <a:t>(1 – 90 </a:t>
          </a:r>
          <a:r>
            <a:rPr lang="nl-BE" sz="2000" kern="1200" dirty="0" err="1"/>
            <a:t>days</a:t>
          </a:r>
          <a:r>
            <a:rPr lang="nl-BE" sz="2000" kern="1200" dirty="0"/>
            <a:t>)</a:t>
          </a:r>
          <a:endParaRPr lang="nl-BE" sz="2300" kern="1200" dirty="0"/>
        </a:p>
      </dsp:txBody>
      <dsp:txXfrm>
        <a:off x="4131788" y="1424994"/>
        <a:ext cx="2252022" cy="1501348"/>
      </dsp:txXfrm>
    </dsp:sp>
    <dsp:sp modelId="{6CB86FF5-B535-48BF-9C33-46EA2633976F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 err="1"/>
            <a:t>fail</a:t>
          </a:r>
          <a:r>
            <a:rPr lang="nl-BE" sz="2300" kern="1200" dirty="0"/>
            <a:t>-safe</a:t>
          </a:r>
          <a:br>
            <a:rPr lang="nl-BE" sz="2300" kern="1200" dirty="0"/>
          </a:br>
          <a:r>
            <a:rPr lang="nl-BE" sz="2000" kern="1200" dirty="0"/>
            <a:t>(</a:t>
          </a:r>
          <a:r>
            <a:rPr lang="nl-BE" sz="2000" kern="1200" dirty="0" err="1"/>
            <a:t>transient</a:t>
          </a:r>
          <a:r>
            <a:rPr lang="nl-BE" sz="2000" kern="1200" dirty="0"/>
            <a:t>: 0 </a:t>
          </a:r>
          <a:r>
            <a:rPr lang="nl-BE" sz="2000" kern="1200" dirty="0" err="1"/>
            <a:t>days</a:t>
          </a:r>
          <a:r>
            <a:rPr lang="nl-BE" sz="2000" kern="1200" dirty="0"/>
            <a:t>, permanent: 7 </a:t>
          </a:r>
          <a:r>
            <a:rPr lang="nl-BE" sz="2000" kern="1200" dirty="0" err="1"/>
            <a:t>days</a:t>
          </a:r>
          <a:r>
            <a:rPr lang="nl-BE" sz="2000" kern="1200" dirty="0"/>
            <a:t>)</a:t>
          </a:r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Snowflake</a:t>
            </a:r>
            <a:r>
              <a:rPr lang="en-US" baseline="0" dirty="0"/>
              <a:t> was founded in 2012 by a team of database experts and industry veterans from companies including Oracle, Teradata, </a:t>
            </a:r>
            <a:r>
              <a:rPr lang="en-US" baseline="0" dirty="0" err="1"/>
              <a:t>Actian</a:t>
            </a:r>
            <a:r>
              <a:rPr lang="en-US" baseline="0" dirty="0"/>
              <a:t>, and Cloudera. 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have significant backing from established investors who have a track record of success, ensuring that we have the resources to continue to invest in our product and growth.\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We’ve been adopted by a rapidly growing number of customers since customers first started using our product in 2014, and over 700 have signed up for Snowflake to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DC1A2-9706-49DA-A33E-DF0485A95E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17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 travel, an </a:t>
            </a:r>
            <a:r>
              <a:rPr lang="en-US" dirty="0" err="1"/>
              <a:t>undrop</a:t>
            </a:r>
            <a:r>
              <a:rPr lang="en-US" dirty="0"/>
              <a:t> of a table and copying of an entire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2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7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3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1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32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0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can detect if files have already been loaded</a:t>
            </a:r>
          </a:p>
          <a:p>
            <a:r>
              <a:rPr lang="nl-BE" dirty="0"/>
              <a:t>loads data in parallel</a:t>
            </a:r>
          </a:p>
          <a:p>
            <a:r>
              <a:rPr lang="nl-BE" dirty="0"/>
              <a:t>ideal file size between 10MB and 100MB </a:t>
            </a:r>
            <a:r>
              <a:rPr lang="nl-BE" b="1" dirty="0"/>
              <a:t>compressed</a:t>
            </a:r>
          </a:p>
          <a:p>
            <a:r>
              <a:rPr lang="nl-BE" dirty="0"/>
              <a:t>supports CSV, JSON, AVRO, ORC, PARQUET and XML</a:t>
            </a:r>
          </a:p>
          <a:p>
            <a:r>
              <a:rPr lang="nl-BE" dirty="0"/>
              <a:t>limited SQL support to extract specific columns</a:t>
            </a:r>
          </a:p>
          <a:p>
            <a:endParaRPr lang="nl-BE" dirty="0"/>
          </a:p>
          <a:p>
            <a:r>
              <a:rPr lang="nl-BE" dirty="0"/>
              <a:t>can also be used to extract data from Snowflake into blob storage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copy into and parsing of XML files of </a:t>
            </a:r>
            <a:r>
              <a:rPr lang="en-US" dirty="0" err="1"/>
              <a:t>StackOverflow</a:t>
            </a:r>
            <a:r>
              <a:rPr lang="en-US" dirty="0"/>
              <a:t> + ADF and Power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focus more on actually developing your </a:t>
            </a:r>
            <a:r>
              <a:rPr lang="en-US" dirty="0" err="1"/>
              <a:t>dwh</a:t>
            </a:r>
            <a:r>
              <a:rPr lang="en-US" dirty="0"/>
              <a:t> model and getting data in, while worrying less about the technical stuff.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query history and </a:t>
            </a:r>
            <a:r>
              <a:rPr lang="en-US" dirty="0" err="1"/>
              <a:t>get_ddl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6" name="Shape 1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Snowflake provides all this in a solution that works with the skills and tools you already have.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some of the much-hyped “big data” systems, Snowflake doesn’t require you to learn a new paradigm, train your team on a completely new technology, or deal with incomplete functionality that you expect from a data warehouse. 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 built a solution that is a complete standard SQL database: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own survey of over 300 respondents indicated 80% of database users preferred SQL to query their database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Being a complete SQL database means Snowflake works the tools business users understand such as ETL and analytics tools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ACID-compliant relational database that supports role-based security, multi-statement transactions and a host of other features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Shape 1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91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5" name="Shape 10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 focused on building a solution that doesn’t consume you with tuning and management so that you can focus on your data and analytics.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you need to do is load your data into Snowflake and run queries. We do everything else.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optimization to do or backups to run.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distribution keys, no partitioning to define and no vacuuming required.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Performs well across a broad spectrum of queries.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performance without having to constantly tweak the system.</a:t>
            </a:r>
          </a:p>
        </p:txBody>
      </p:sp>
      <p:sp>
        <p:nvSpPr>
          <p:cNvPr id="1086" name="Shape 10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96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/>
              <a:t>Store the information your business generates efficiently and cost-effectively in one place.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Put all of your business data, structured and semi-structured, in your cloud data warehouse.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Load petabytes of data since the volume of Snowflake is essentially unlimited.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Load semi-structured data and read it directly into the cloud data warehouse without any schema definition but treat it as if it were relational structured data.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Any business user with the appropriate security privileges can query the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7AC2A-4266-4705-8B73-A23DB18314E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9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very different approach to running a very large number of users simultaneously.</a:t>
            </a:r>
          </a:p>
          <a:p>
            <a:r>
              <a:rPr lang="en-US" dirty="0"/>
              <a:t>- With compute truly separated from storage, Snowflake effectively allows an infinite number of compute clusters to operate on the same data at the same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Snowflake can load data into what we call a virtual data warehouse and run queries in one or more separate virtual warehouses.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 loading of data has no impact on performance.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7AC2A-4266-4705-8B73-A23DB18314E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60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Quickly run some queries in the browser and introduce the workspace in the browser (account stuff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1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warehouses: Run a</a:t>
            </a:r>
            <a:r>
              <a:rPr lang="en-US" baseline="0" dirty="0"/>
              <a:t> query, scale up, run query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0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8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etr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169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-Use 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2" b="152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7000">
                <a:schemeClr val="bg1">
                  <a:alpha val="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0000">
                <a:schemeClr val="accent2">
                  <a:alpha val="34000"/>
                </a:schemeClr>
              </a:gs>
              <a:gs pos="80000">
                <a:schemeClr val="accent2">
                  <a:lumMod val="75000"/>
                  <a:alpha val="63000"/>
                </a:schemeClr>
              </a:gs>
              <a:gs pos="95000">
                <a:schemeClr val="accent2">
                  <a:lumMod val="50000"/>
                  <a:alpha val="8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8328" y="6437376"/>
            <a:ext cx="180255" cy="177913"/>
            <a:chOff x="2940050" y="1514475"/>
            <a:chExt cx="4643438" cy="4583113"/>
          </a:xfrm>
          <a:solidFill>
            <a:schemeClr val="bg1">
              <a:alpha val="45000"/>
            </a:schemeClr>
          </a:solidFill>
        </p:grpSpPr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5507038" y="1514475"/>
              <a:ext cx="1576387" cy="1741488"/>
            </a:xfrm>
            <a:custGeom>
              <a:avLst/>
              <a:gdLst>
                <a:gd name="T0" fmla="*/ 105 w 4378"/>
                <a:gd name="T1" fmla="*/ 4304 h 4837"/>
                <a:gd name="T2" fmla="*/ 138 w 4378"/>
                <a:gd name="T3" fmla="*/ 4371 h 4837"/>
                <a:gd name="T4" fmla="*/ 1198 w 4378"/>
                <a:gd name="T5" fmla="*/ 4636 h 4837"/>
                <a:gd name="T6" fmla="*/ 3880 w 4378"/>
                <a:gd name="T7" fmla="*/ 3077 h 4837"/>
                <a:gd name="T8" fmla="*/ 4177 w 4378"/>
                <a:gd name="T9" fmla="*/ 2014 h 4837"/>
                <a:gd name="T10" fmla="*/ 4143 w 4378"/>
                <a:gd name="T11" fmla="*/ 1981 h 4837"/>
                <a:gd name="T12" fmla="*/ 3084 w 4378"/>
                <a:gd name="T13" fmla="*/ 1716 h 4837"/>
                <a:gd name="T14" fmla="*/ 1587 w 4378"/>
                <a:gd name="T15" fmla="*/ 2568 h 4837"/>
                <a:gd name="T16" fmla="*/ 1587 w 4378"/>
                <a:gd name="T17" fmla="*/ 767 h 4837"/>
                <a:gd name="T18" fmla="*/ 826 w 4378"/>
                <a:gd name="T19" fmla="*/ 0 h 4837"/>
                <a:gd name="T20" fmla="*/ 761 w 4378"/>
                <a:gd name="T21" fmla="*/ 0 h 4837"/>
                <a:gd name="T22" fmla="*/ 0 w 4378"/>
                <a:gd name="T23" fmla="*/ 767 h 4837"/>
                <a:gd name="T24" fmla="*/ 0 w 4378"/>
                <a:gd name="T25" fmla="*/ 3900 h 4837"/>
                <a:gd name="T26" fmla="*/ 45 w 4378"/>
                <a:gd name="T27" fmla="*/ 4161 h 4837"/>
                <a:gd name="T28" fmla="*/ 105 w 4378"/>
                <a:gd name="T29" fmla="*/ 4304 h 4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78" h="4837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970588" y="2924175"/>
              <a:ext cx="1612900" cy="1784350"/>
            </a:xfrm>
            <a:custGeom>
              <a:avLst/>
              <a:gdLst>
                <a:gd name="T0" fmla="*/ 3938 w 4479"/>
                <a:gd name="T1" fmla="*/ 3357 h 4958"/>
                <a:gd name="T2" fmla="*/ 2455 w 4479"/>
                <a:gd name="T3" fmla="*/ 2478 h 4958"/>
                <a:gd name="T4" fmla="*/ 3981 w 4479"/>
                <a:gd name="T5" fmla="*/ 1592 h 4958"/>
                <a:gd name="T6" fmla="*/ 4246 w 4479"/>
                <a:gd name="T7" fmla="*/ 531 h 4958"/>
                <a:gd name="T8" fmla="*/ 4246 w 4479"/>
                <a:gd name="T9" fmla="*/ 497 h 4958"/>
                <a:gd name="T10" fmla="*/ 3153 w 4479"/>
                <a:gd name="T11" fmla="*/ 232 h 4958"/>
                <a:gd name="T12" fmla="*/ 504 w 4479"/>
                <a:gd name="T13" fmla="*/ 1758 h 4958"/>
                <a:gd name="T14" fmla="*/ 130 w 4479"/>
                <a:gd name="T15" fmla="*/ 2258 h 4958"/>
                <a:gd name="T16" fmla="*/ 462 w 4479"/>
                <a:gd name="T17" fmla="*/ 3190 h 4958"/>
                <a:gd name="T18" fmla="*/ 3144 w 4479"/>
                <a:gd name="T19" fmla="*/ 4724 h 4958"/>
                <a:gd name="T20" fmla="*/ 4237 w 4479"/>
                <a:gd name="T21" fmla="*/ 4458 h 4958"/>
                <a:gd name="T22" fmla="*/ 4237 w 4479"/>
                <a:gd name="T23" fmla="*/ 4424 h 4958"/>
                <a:gd name="T24" fmla="*/ 3938 w 4479"/>
                <a:gd name="T25" fmla="*/ 3357 h 4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9" h="4958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499100" y="4398963"/>
              <a:ext cx="1590675" cy="1698625"/>
            </a:xfrm>
            <a:custGeom>
              <a:avLst/>
              <a:gdLst>
                <a:gd name="T0" fmla="*/ 3923 w 4419"/>
                <a:gd name="T1" fmla="*/ 1687 h 4720"/>
                <a:gd name="T2" fmla="*/ 1214 w 4419"/>
                <a:gd name="T3" fmla="*/ 124 h 4720"/>
                <a:gd name="T4" fmla="*/ 508 w 4419"/>
                <a:gd name="T5" fmla="*/ 115 h 4720"/>
                <a:gd name="T6" fmla="*/ 0 w 4419"/>
                <a:gd name="T7" fmla="*/ 826 h 4720"/>
                <a:gd name="T8" fmla="*/ 0 w 4419"/>
                <a:gd name="T9" fmla="*/ 3954 h 4720"/>
                <a:gd name="T10" fmla="*/ 787 w 4419"/>
                <a:gd name="T11" fmla="*/ 4719 h 4720"/>
                <a:gd name="T12" fmla="*/ 821 w 4419"/>
                <a:gd name="T13" fmla="*/ 4719 h 4720"/>
                <a:gd name="T14" fmla="*/ 1608 w 4419"/>
                <a:gd name="T15" fmla="*/ 3954 h 4720"/>
                <a:gd name="T16" fmla="*/ 1608 w 4419"/>
                <a:gd name="T17" fmla="*/ 2216 h 4720"/>
                <a:gd name="T18" fmla="*/ 3096 w 4419"/>
                <a:gd name="T19" fmla="*/ 3087 h 4720"/>
                <a:gd name="T20" fmla="*/ 4153 w 4419"/>
                <a:gd name="T21" fmla="*/ 2788 h 4720"/>
                <a:gd name="T22" fmla="*/ 4186 w 4419"/>
                <a:gd name="T23" fmla="*/ 2788 h 4720"/>
                <a:gd name="T24" fmla="*/ 3923 w 4419"/>
                <a:gd name="T25" fmla="*/ 1687 h 4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19" h="472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3435350" y="4359275"/>
              <a:ext cx="1571625" cy="1736725"/>
            </a:xfrm>
            <a:custGeom>
              <a:avLst/>
              <a:gdLst>
                <a:gd name="T0" fmla="*/ 4262 w 4367"/>
                <a:gd name="T1" fmla="*/ 533 h 4826"/>
                <a:gd name="T2" fmla="*/ 4229 w 4367"/>
                <a:gd name="T3" fmla="*/ 500 h 4826"/>
                <a:gd name="T4" fmla="*/ 3172 w 4367"/>
                <a:gd name="T5" fmla="*/ 233 h 4826"/>
                <a:gd name="T6" fmla="*/ 496 w 4367"/>
                <a:gd name="T7" fmla="*/ 1798 h 4826"/>
                <a:gd name="T8" fmla="*/ 199 w 4367"/>
                <a:gd name="T9" fmla="*/ 2864 h 4826"/>
                <a:gd name="T10" fmla="*/ 232 w 4367"/>
                <a:gd name="T11" fmla="*/ 2897 h 4826"/>
                <a:gd name="T12" fmla="*/ 1289 w 4367"/>
                <a:gd name="T13" fmla="*/ 3197 h 4826"/>
                <a:gd name="T14" fmla="*/ 2778 w 4367"/>
                <a:gd name="T15" fmla="*/ 2326 h 4826"/>
                <a:gd name="T16" fmla="*/ 2778 w 4367"/>
                <a:gd name="T17" fmla="*/ 4060 h 4826"/>
                <a:gd name="T18" fmla="*/ 3539 w 4367"/>
                <a:gd name="T19" fmla="*/ 4825 h 4826"/>
                <a:gd name="T20" fmla="*/ 3605 w 4367"/>
                <a:gd name="T21" fmla="*/ 4825 h 4826"/>
                <a:gd name="T22" fmla="*/ 4366 w 4367"/>
                <a:gd name="T23" fmla="*/ 4060 h 4826"/>
                <a:gd name="T24" fmla="*/ 4366 w 4367"/>
                <a:gd name="T25" fmla="*/ 933 h 4826"/>
                <a:gd name="T26" fmla="*/ 4334 w 4367"/>
                <a:gd name="T27" fmla="*/ 729 h 4826"/>
                <a:gd name="T28" fmla="*/ 4262 w 4367"/>
                <a:gd name="T29" fmla="*/ 533 h 4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7" h="4826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2940050" y="2924175"/>
              <a:ext cx="1606550" cy="1771650"/>
            </a:xfrm>
            <a:custGeom>
              <a:avLst/>
              <a:gdLst>
                <a:gd name="T0" fmla="*/ 4321 w 4462"/>
                <a:gd name="T1" fmla="*/ 2702 h 4920"/>
                <a:gd name="T2" fmla="*/ 3996 w 4462"/>
                <a:gd name="T3" fmla="*/ 1727 h 4920"/>
                <a:gd name="T4" fmla="*/ 1320 w 4462"/>
                <a:gd name="T5" fmla="*/ 199 h 4920"/>
                <a:gd name="T6" fmla="*/ 263 w 4462"/>
                <a:gd name="T7" fmla="*/ 465 h 4920"/>
                <a:gd name="T8" fmla="*/ 263 w 4462"/>
                <a:gd name="T9" fmla="*/ 498 h 4920"/>
                <a:gd name="T10" fmla="*/ 527 w 4462"/>
                <a:gd name="T11" fmla="*/ 1561 h 4920"/>
                <a:gd name="T12" fmla="*/ 2026 w 4462"/>
                <a:gd name="T13" fmla="*/ 2434 h 4920"/>
                <a:gd name="T14" fmla="*/ 494 w 4462"/>
                <a:gd name="T15" fmla="*/ 3320 h 4920"/>
                <a:gd name="T16" fmla="*/ 230 w 4462"/>
                <a:gd name="T17" fmla="*/ 4386 h 4920"/>
                <a:gd name="T18" fmla="*/ 263 w 4462"/>
                <a:gd name="T19" fmla="*/ 4419 h 4920"/>
                <a:gd name="T20" fmla="*/ 1319 w 4462"/>
                <a:gd name="T21" fmla="*/ 4686 h 4920"/>
                <a:gd name="T22" fmla="*/ 3955 w 4462"/>
                <a:gd name="T23" fmla="*/ 3154 h 4920"/>
                <a:gd name="T24" fmla="*/ 4321 w 4462"/>
                <a:gd name="T25" fmla="*/ 2702 h 4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62" h="492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3424238" y="1514475"/>
              <a:ext cx="1598612" cy="1708150"/>
            </a:xfrm>
            <a:custGeom>
              <a:avLst/>
              <a:gdLst>
                <a:gd name="T0" fmla="*/ 497 w 4439"/>
                <a:gd name="T1" fmla="*/ 3034 h 4746"/>
                <a:gd name="T2" fmla="*/ 3212 w 4439"/>
                <a:gd name="T3" fmla="*/ 4602 h 4746"/>
                <a:gd name="T4" fmla="*/ 3803 w 4439"/>
                <a:gd name="T5" fmla="*/ 4682 h 4746"/>
                <a:gd name="T6" fmla="*/ 4438 w 4439"/>
                <a:gd name="T7" fmla="*/ 3900 h 4746"/>
                <a:gd name="T8" fmla="*/ 4438 w 4439"/>
                <a:gd name="T9" fmla="*/ 766 h 4746"/>
                <a:gd name="T10" fmla="*/ 3641 w 4439"/>
                <a:gd name="T11" fmla="*/ 0 h 4746"/>
                <a:gd name="T12" fmla="*/ 3607 w 4439"/>
                <a:gd name="T13" fmla="*/ 0 h 4746"/>
                <a:gd name="T14" fmla="*/ 2810 w 4439"/>
                <a:gd name="T15" fmla="*/ 766 h 4746"/>
                <a:gd name="T16" fmla="*/ 2810 w 4439"/>
                <a:gd name="T17" fmla="*/ 2501 h 4746"/>
                <a:gd name="T18" fmla="*/ 1325 w 4439"/>
                <a:gd name="T19" fmla="*/ 1632 h 4746"/>
                <a:gd name="T20" fmla="*/ 265 w 4439"/>
                <a:gd name="T21" fmla="*/ 1932 h 4746"/>
                <a:gd name="T22" fmla="*/ 232 w 4439"/>
                <a:gd name="T23" fmla="*/ 1966 h 4746"/>
                <a:gd name="T24" fmla="*/ 497 w 4439"/>
                <a:gd name="T25" fmla="*/ 3034 h 4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39" h="4746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4724400" y="3267075"/>
              <a:ext cx="1071563" cy="1093788"/>
            </a:xfrm>
            <a:custGeom>
              <a:avLst/>
              <a:gdLst>
                <a:gd name="T0" fmla="*/ 2745 w 2977"/>
                <a:gd name="T1" fmla="*/ 1135 h 3038"/>
                <a:gd name="T2" fmla="*/ 1885 w 2977"/>
                <a:gd name="T3" fmla="*/ 233 h 3038"/>
                <a:gd name="T4" fmla="*/ 1090 w 2977"/>
                <a:gd name="T5" fmla="*/ 233 h 3038"/>
                <a:gd name="T6" fmla="*/ 231 w 2977"/>
                <a:gd name="T7" fmla="*/ 1135 h 3038"/>
                <a:gd name="T8" fmla="*/ 231 w 2977"/>
                <a:gd name="T9" fmla="*/ 1902 h 3038"/>
                <a:gd name="T10" fmla="*/ 1090 w 2977"/>
                <a:gd name="T11" fmla="*/ 2804 h 3038"/>
                <a:gd name="T12" fmla="*/ 1885 w 2977"/>
                <a:gd name="T13" fmla="*/ 2804 h 3038"/>
                <a:gd name="T14" fmla="*/ 2745 w 2977"/>
                <a:gd name="T15" fmla="*/ 1902 h 3038"/>
                <a:gd name="T16" fmla="*/ 2745 w 2977"/>
                <a:gd name="T17" fmla="*/ 1135 h 3038"/>
                <a:gd name="T18" fmla="*/ 1952 w 2977"/>
                <a:gd name="T19" fmla="*/ 1602 h 3038"/>
                <a:gd name="T20" fmla="*/ 1587 w 2977"/>
                <a:gd name="T21" fmla="*/ 2003 h 3038"/>
                <a:gd name="T22" fmla="*/ 1389 w 2977"/>
                <a:gd name="T23" fmla="*/ 2003 h 3038"/>
                <a:gd name="T24" fmla="*/ 1025 w 2977"/>
                <a:gd name="T25" fmla="*/ 1602 h 3038"/>
                <a:gd name="T26" fmla="*/ 1025 w 2977"/>
                <a:gd name="T27" fmla="*/ 1435 h 3038"/>
                <a:gd name="T28" fmla="*/ 1389 w 2977"/>
                <a:gd name="T29" fmla="*/ 1068 h 3038"/>
                <a:gd name="T30" fmla="*/ 1587 w 2977"/>
                <a:gd name="T31" fmla="*/ 1068 h 3038"/>
                <a:gd name="T32" fmla="*/ 1952 w 2977"/>
                <a:gd name="T33" fmla="*/ 1435 h 3038"/>
                <a:gd name="T34" fmla="*/ 1952 w 2977"/>
                <a:gd name="T35" fmla="*/ 1602 h 3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77" h="3038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 i="0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12064" y="641439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kern="1200" dirty="0">
                <a:solidFill>
                  <a:schemeClr val="bg1">
                    <a:alpha val="45000"/>
                  </a:schemeClr>
                </a:solidFill>
                <a:latin typeface="+mn-lt"/>
                <a:ea typeface="+mn-ea"/>
                <a:cs typeface="+mn-cs"/>
              </a:rPr>
              <a:t>© 2017 Snowflake Computing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988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37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423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451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86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14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45529165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77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0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4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8497762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84936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905822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694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  <a:ea typeface="Verdana" charset="0"/>
                <a:cs typeface="Verdana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03276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9709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9046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338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04677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6429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7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64318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098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3725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7712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5545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30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2597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78393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260" y="1877352"/>
            <a:ext cx="4906190" cy="268512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41260" y="4879910"/>
            <a:ext cx="4906190" cy="12097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6441260" y="4562476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E16F265-CB9E-244A-9E8D-C41E86718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463" y="4789488"/>
            <a:ext cx="1647825" cy="1647825"/>
          </a:xfrm>
        </p:spPr>
        <p:txBody>
          <a:bodyPr anchor="b">
            <a:noAutofit/>
          </a:bodyPr>
          <a:lstStyle>
            <a:lvl1pPr marL="0" indent="0">
              <a:buNone/>
              <a:defRPr sz="8800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1AC39026-3854-F940-8B46-B53D39DD6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A800798-C01D-D545-A8B7-08EB71AD5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1C370A6-001B-8E40-A000-B7E639E01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69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55515F-503C-2545-991D-9269DD1F986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B04F-7C6D-5641-954B-9132E7F2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5" y="1877352"/>
            <a:ext cx="4906190" cy="268512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E2FD-E2D0-2D4A-A76D-F9F42A13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95" y="4879910"/>
            <a:ext cx="4906190" cy="12097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4E48B-8E86-1346-9895-EAA70326E037}"/>
              </a:ext>
            </a:extLst>
          </p:cNvPr>
          <p:cNvSpPr/>
          <p:nvPr userDrawn="1"/>
        </p:nvSpPr>
        <p:spPr>
          <a:xfrm>
            <a:off x="443995" y="4562476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078C6F7-E506-6248-A32F-63025870F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35525" y="4789488"/>
            <a:ext cx="1647825" cy="1647825"/>
          </a:xfrm>
        </p:spPr>
        <p:txBody>
          <a:bodyPr anchor="b">
            <a:noAutofit/>
          </a:bodyPr>
          <a:lstStyle>
            <a:lvl1pPr marL="0" indent="0" algn="r">
              <a:buNone/>
              <a:defRPr sz="8800">
                <a:solidFill>
                  <a:schemeClr val="bg1"/>
                </a:solidFill>
                <a:latin typeface="Space Mono" panose="02000509040000020004" pitchFamily="49" charset="77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C72D8-3A45-6842-9D97-E1BB243C6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5112" y="514616"/>
            <a:ext cx="377016" cy="377016"/>
          </a:xfrm>
          <a:prstGeom prst="rect">
            <a:avLst/>
          </a:prstGeom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270832D-E995-9D42-A137-5FCD31945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169859C1-395F-1141-ACF2-E162888B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3FBBB81-E75F-E048-9AEC-7EE567270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371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975611E-EF33-9F45-BBF1-49249923B55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9788" y="2085238"/>
            <a:ext cx="5157787" cy="4194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76DFD-016F-2E49-A84C-253E512A8AFC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6D5E68-372E-A349-AF00-A172EE28249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194424" y="2085239"/>
            <a:ext cx="5157787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68C371-223D-7A42-96E8-1E03AB8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B4B8A8F9-3C43-C949-B1C0-A8B8CDAAC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2620141-C7A5-1848-8E42-AC662916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A21732F-5756-F04A-95E5-27F5A3F54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94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37A62-32DE-0B46-A524-62E6E3D0A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85239"/>
            <a:ext cx="5157787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2671C9C-85CE-E14B-9FC6-817E57C1BA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94425" y="2085239"/>
            <a:ext cx="5157787" cy="41949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BA51C9D-3D0F-EA4A-BD21-9D5F6162FD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1930DF91-C42A-F940-B417-B0572A83528A}" type="datetime1">
              <a:rPr lang="en-US" smtClean="0"/>
              <a:t>11/18/2022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F405FDA-2C4D-6348-89CB-95CF4CC0D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775341" y="3824481"/>
            <a:ext cx="4024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E9F51EA-B2F0-5C4D-A527-57A40B3CB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5113" y="6358553"/>
            <a:ext cx="365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Space Mono" panose="02000509040000020004" pitchFamily="49" charset="77"/>
              </a:defRPr>
            </a:lvl1pPr>
          </a:lstStyle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115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C3D4-D22E-424F-8157-7AC3484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6015-957C-6C4E-A57B-94727B31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/>
          <a:lstStyle/>
          <a:p>
            <a:fld id="{1DE5E475-895D-6945-9E61-8D8048DABDC3}" type="datetime1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BA212-1942-644C-B2C0-B41B7386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4DAC2-0A08-7B48-B7B4-AAB874EF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19FE-4C3E-0D46-8469-B370C71CA9C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E6BD8B7-D3BE-4342-B231-1343E4CD91D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2085238"/>
            <a:ext cx="10515599" cy="4194955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51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/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189441-AC3D-8547-95EF-2A4502AA75F1}"/>
              </a:ext>
            </a:extLst>
          </p:cNvPr>
          <p:cNvSpPr/>
          <p:nvPr userDrawn="1"/>
        </p:nvSpPr>
        <p:spPr>
          <a:xfrm>
            <a:off x="836612" y="2751194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E5B95-C8F4-7743-8D0D-36B8B03C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/>
          <a:lstStyle/>
          <a:p>
            <a:fld id="{52328188-27FD-8A49-861E-FFE04459B038}" type="datetime1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063DC-2C18-C74C-BE19-6F04D0CE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ABF0-E643-3540-ABAE-0A9A84AF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49B6CE-3A22-6D47-9F86-A8067A80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2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F2C1107-90B8-5C4F-B079-C642DDC4B61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2751193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AF3AB9B-E328-E746-864E-13D806CCB5D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1368" y="4239803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2977F38-802D-1640-85FA-DA8A52B2774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51368" y="4529516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A010B-2DD4-C347-95FD-D8B020986372}"/>
              </a:ext>
            </a:extLst>
          </p:cNvPr>
          <p:cNvSpPr/>
          <p:nvPr userDrawn="1"/>
        </p:nvSpPr>
        <p:spPr>
          <a:xfrm>
            <a:off x="297858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D2A6EF-C233-B344-A196-D52C8D8F78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97858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0F8F8-5FE7-EA4A-B4B8-57CB596152E1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09334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FC92C2-FCE1-DA4D-9D02-D1322287D6E8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09334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95A46-1AE9-3D43-BF98-CD9089233394}"/>
              </a:ext>
            </a:extLst>
          </p:cNvPr>
          <p:cNvSpPr/>
          <p:nvPr userDrawn="1"/>
        </p:nvSpPr>
        <p:spPr>
          <a:xfrm>
            <a:off x="511520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927DC15-CC52-D847-BDD1-C68C1C85D400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11520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1BC0A9-6415-7C46-BF69-D474CB3E2E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2996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7C81D12-CD28-9E44-B5AF-C13DFE66A39C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522996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3D9A4A-524C-9B45-A039-B880EF70A93B}"/>
              </a:ext>
            </a:extLst>
          </p:cNvPr>
          <p:cNvSpPr/>
          <p:nvPr userDrawn="1"/>
        </p:nvSpPr>
        <p:spPr>
          <a:xfrm>
            <a:off x="7254250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7FC2E8C-D328-104D-AF4C-0A6819A188E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254250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2141247-0609-C647-8CEA-4DC988E664DC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69006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1D86373-1286-9940-B640-86F257B106F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7369006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D5F8F8-8025-F240-AEED-563D172860A7}"/>
              </a:ext>
            </a:extLst>
          </p:cNvPr>
          <p:cNvSpPr/>
          <p:nvPr userDrawn="1"/>
        </p:nvSpPr>
        <p:spPr>
          <a:xfrm>
            <a:off x="9390819" y="2748930"/>
            <a:ext cx="1962981" cy="2450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22FE0AD-6FEA-1A46-8405-F919D9F5C121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390819" y="2748929"/>
            <a:ext cx="1962981" cy="13556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49D9406-1EFE-6C45-AAE7-B4374CCAF8B0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9505575" y="4237539"/>
            <a:ext cx="1727796" cy="261558"/>
          </a:xfrm>
        </p:spPr>
        <p:txBody>
          <a:bodyPr>
            <a:normAutofit/>
          </a:bodyPr>
          <a:lstStyle>
            <a:lvl1pPr marL="0" indent="0" algn="l">
              <a:buNone/>
              <a:defRPr sz="800" b="1"/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8A995C7-9ECF-6D44-9F63-29E815CB8986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505575" y="4527252"/>
            <a:ext cx="1727796" cy="511543"/>
          </a:xfrm>
        </p:spPr>
        <p:txBody>
          <a:bodyPr>
            <a:normAutofit/>
          </a:bodyPr>
          <a:lstStyle>
            <a:lvl1pPr marL="0" indent="0" algn="l">
              <a:buNone/>
              <a:defRPr sz="800" b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4EF4A0-53F3-3745-AE77-CD206C66F58E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171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/>
          <a:lstStyle/>
          <a:p>
            <a:fld id="{E3D2B3A3-464B-6B4B-98C9-882832127905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63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C21DC6-5B75-7340-8425-85F76828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371527" y="1260608"/>
            <a:ext cx="841310" cy="365125"/>
          </a:xfrm>
          <a:prstGeom prst="rect">
            <a:avLst/>
          </a:prstGeom>
        </p:spPr>
        <p:txBody>
          <a:bodyPr/>
          <a:lstStyle/>
          <a:p>
            <a:fld id="{FA675A34-66CA-8841-BC71-AE792D41C332}" type="datetime1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11FF8-1767-F64C-BDA1-0FDA7A8C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0EC4E-71C4-404A-BF7D-B737BD52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560D4-D88A-9C4C-A0F4-522F99F0162F}"/>
              </a:ext>
            </a:extLst>
          </p:cNvPr>
          <p:cNvSpPr/>
          <p:nvPr userDrawn="1"/>
        </p:nvSpPr>
        <p:spPr>
          <a:xfrm>
            <a:off x="938676" y="1545579"/>
            <a:ext cx="2492347" cy="145656"/>
          </a:xfrm>
          <a:prstGeom prst="rect">
            <a:avLst/>
          </a:prstGeom>
          <a:solidFill>
            <a:srgbClr val="E82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C02228-2C27-7742-813F-AE30263CB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34209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Don’t hesitate to contact 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CA598-95B3-9143-9714-8A2415C2E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712944"/>
            <a:ext cx="380100" cy="38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7BFCC-94DB-7C48-ACAD-C27C101AD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963" y="2580252"/>
            <a:ext cx="380100" cy="380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EC07DC-C472-394B-A3A0-C0541C785A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145056"/>
            <a:ext cx="380100" cy="38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25A54-A0C9-BC4E-8D07-6208078CC2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272619"/>
            <a:ext cx="380100" cy="38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04CDA0-547C-EE41-A25A-E4C59619B8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3462568"/>
            <a:ext cx="380100" cy="380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AC243-680B-3147-A4F6-07AB1C7AAC9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4899663"/>
            <a:ext cx="380100" cy="38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648190-724B-A74A-B700-F2361EB3390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09" y="2509172"/>
            <a:ext cx="381600" cy="38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8F80D8-AB23-6646-B659-5D58B10A9A95}"/>
              </a:ext>
            </a:extLst>
          </p:cNvPr>
          <p:cNvSpPr txBox="1"/>
          <p:nvPr userDrawn="1"/>
        </p:nvSpPr>
        <p:spPr>
          <a:xfrm>
            <a:off x="1389812" y="2498908"/>
            <a:ext cx="4661865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info@dataminds.be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+32 (0) 400 00 00 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+ (0) 15 000 00 00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dataminds.be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/connect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59F14-C2DF-E442-8909-6290AC23AE78}"/>
              </a:ext>
            </a:extLst>
          </p:cNvPr>
          <p:cNvSpPr txBox="1"/>
          <p:nvPr userDrawn="1"/>
        </p:nvSpPr>
        <p:spPr>
          <a:xfrm>
            <a:off x="6566403" y="2498908"/>
            <a:ext cx="4797503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#DMC2019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datamindsconnect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dataminds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77"/>
                <a:ea typeface="+mn-ea"/>
                <a:cs typeface="+mn-cs"/>
              </a:rPr>
              <a:t>-be</a:t>
            </a:r>
          </a:p>
        </p:txBody>
      </p:sp>
    </p:spTree>
    <p:extLst>
      <p:ext uri="{BB962C8B-B14F-4D97-AF65-F5344CB8AC3E}">
        <p14:creationId xmlns:p14="http://schemas.microsoft.com/office/powerpoint/2010/main" val="392477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6" y="3132222"/>
            <a:ext cx="4107279" cy="593557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>
              <a:buNone/>
              <a:defRPr sz="2500" baseline="0">
                <a:latin typeface="+mj-lt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-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2041" y="1827566"/>
            <a:ext cx="6732403" cy="4194213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16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952476" indent="-237061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987" y="5795963"/>
            <a:ext cx="1781175" cy="6926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eiryo Regular" charset="-128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62868" y="6427393"/>
            <a:ext cx="432232" cy="25280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811" y="365126"/>
            <a:ext cx="5161593" cy="87266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5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28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oleObject" Target="../embeddings/oleObject1.bin"/><Relationship Id="rId55" Type="http://schemas.openxmlformats.org/officeDocument/2006/relationships/image" Target="../media/image12.png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image" Target="../media/image10.png"/><Relationship Id="rId58" Type="http://schemas.openxmlformats.org/officeDocument/2006/relationships/image" Target="../media/image15.svg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theme" Target="../theme/theme2.xml"/><Relationship Id="rId56" Type="http://schemas.openxmlformats.org/officeDocument/2006/relationships/image" Target="../media/image13.svg"/><Relationship Id="rId8" Type="http://schemas.openxmlformats.org/officeDocument/2006/relationships/slideLayout" Target="../slideLayouts/slideLayout18.xml"/><Relationship Id="rId51" Type="http://schemas.openxmlformats.org/officeDocument/2006/relationships/image" Target="../media/image8.emf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54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tags" Target="../tags/tag1.xml"/><Relationship Id="rId57" Type="http://schemas.openxmlformats.org/officeDocument/2006/relationships/image" Target="../media/image14.png"/><Relationship Id="rId10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5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  <p:sldLayoutId id="2147483661" r:id="rId3"/>
    <p:sldLayoutId id="2147483662" r:id="rId4"/>
    <p:sldLayoutId id="2147483663" r:id="rId5"/>
    <p:sldLayoutId id="2147483664" r:id="rId6"/>
    <p:sldLayoutId id="2147483671" r:id="rId7"/>
    <p:sldLayoutId id="2147483695" r:id="rId8"/>
    <p:sldLayoutId id="2147483750" r:id="rId9"/>
    <p:sldLayoutId id="214748375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532" imgH="530" progId="TCLayout.ActiveDocument.1">
                  <p:embed/>
                </p:oleObj>
              </mc:Choice>
              <mc:Fallback>
                <p:oleObj name="think-cell Slide" r:id="rId50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D23DDBD4-3D8C-4FE1-87B8-408D0EC0A5D0}"/>
              </a:ext>
            </a:extLst>
          </p:cNvPr>
          <p:cNvGrpSpPr/>
          <p:nvPr/>
        </p:nvGrpSpPr>
        <p:grpSpPr>
          <a:xfrm>
            <a:off x="-4604842" y="254443"/>
            <a:ext cx="4228451" cy="3568234"/>
            <a:chOff x="-3535859" y="1276351"/>
            <a:chExt cx="4228451" cy="3568234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F3C2A04-787F-4DDA-93B5-9A8F0BECECF1}"/>
                </a:ext>
              </a:extLst>
            </p:cNvPr>
            <p:cNvSpPr/>
            <p:nvPr userDrawn="1"/>
          </p:nvSpPr>
          <p:spPr>
            <a:xfrm>
              <a:off x="-3529258" y="1276351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685783" rtl="0" eaLnBrk="1" fontAlgn="auto" latinLnBrk="0" hangingPunct="1">
                <a:lnSpc>
                  <a:spcPct val="90000"/>
                </a:lnSpc>
                <a:spcBef>
                  <a:spcPts val="7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nl-NL" sz="18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Tekst niveaus</a:t>
              </a:r>
            </a:p>
          </p:txBody>
        </p:sp>
        <p:sp>
          <p:nvSpPr>
            <p:cNvPr id="34" name="Textfield placeholder">
              <a:extLst>
                <a:ext uri="{FF2B5EF4-FFF2-40B4-BE49-F238E27FC236}">
                  <a16:creationId xmlns:a16="http://schemas.microsoft.com/office/drawing/2014/main" id="{18EF3309-A426-45E8-89F6-76669134A7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535859" y="2872729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8000" marR="0" lvl="0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4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Eerste niveau (24pt)</a:t>
              </a:r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42BA3D0F-2720-4DDA-95BE-5690ACBAAD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519217" y="2750438"/>
              <a:ext cx="4211809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ED2A08-9FA1-402A-B29F-B8DBBB2D15E0}"/>
                </a:ext>
              </a:extLst>
            </p:cNvPr>
            <p:cNvSpPr/>
            <p:nvPr/>
          </p:nvSpPr>
          <p:spPr>
            <a:xfrm>
              <a:off x="-3526033" y="2098550"/>
              <a:ext cx="524003" cy="50102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8ACE70A3-0BC6-451D-A713-263485CC2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85599" y="2118058"/>
              <a:ext cx="222649" cy="205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A751367F-4AD4-4B50-806D-8369C748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219" y="2118058"/>
              <a:ext cx="203698" cy="209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DC0DBC27-D709-4DD4-B2EA-B78451AB7B3A}"/>
                </a:ext>
              </a:extLst>
            </p:cNvPr>
            <p:cNvSpPr/>
            <p:nvPr/>
          </p:nvSpPr>
          <p:spPr>
            <a:xfrm>
              <a:off x="-3449390" y="2414273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4CF6900-111A-400C-84D5-356D5D0B9BFE}"/>
                </a:ext>
              </a:extLst>
            </p:cNvPr>
            <p:cNvSpPr/>
            <p:nvPr/>
          </p:nvSpPr>
          <p:spPr>
            <a:xfrm>
              <a:off x="-3449390" y="2437198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7B0494F-75C3-41F1-AC11-A74AA88EBE1E}"/>
                </a:ext>
              </a:extLst>
            </p:cNvPr>
            <p:cNvSpPr/>
            <p:nvPr/>
          </p:nvSpPr>
          <p:spPr>
            <a:xfrm>
              <a:off x="-3449390" y="2483049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C4F9EF3E-52F9-4EC3-BF3A-E154A0AB1CEE}"/>
                </a:ext>
              </a:extLst>
            </p:cNvPr>
            <p:cNvSpPr/>
            <p:nvPr/>
          </p:nvSpPr>
          <p:spPr>
            <a:xfrm>
              <a:off x="-3449390" y="2505976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AB7389C3-38FC-44D2-A216-25E676343FEF}"/>
                </a:ext>
              </a:extLst>
            </p:cNvPr>
            <p:cNvSpPr/>
            <p:nvPr/>
          </p:nvSpPr>
          <p:spPr>
            <a:xfrm>
              <a:off x="-3449390" y="2460124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D3854F12-BB4A-4CD8-BFA4-365C297CF370}"/>
                </a:ext>
              </a:extLst>
            </p:cNvPr>
            <p:cNvGrpSpPr/>
            <p:nvPr/>
          </p:nvGrpSpPr>
          <p:grpSpPr>
            <a:xfrm>
              <a:off x="-3226194" y="2414273"/>
              <a:ext cx="60967" cy="103132"/>
              <a:chOff x="-2796392" y="1123442"/>
              <a:chExt cx="120832" cy="104889"/>
            </a:xfrm>
          </p:grpSpPr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B5C5AADE-89DB-401F-98C0-13B9110F1CCE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3956C632-C740-4B2E-ADBC-CF31FE1770D5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AB66ACFE-BC63-4FDC-8173-2FAA7BF33666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9B895C8D-3A6E-4CD9-8D8B-7BBB9DDE3516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63AFC5A-7D38-400E-B1F5-6FE951A951AD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1A3CB10B-7A9F-4B66-900D-08A99F1A934F}"/>
                </a:ext>
              </a:extLst>
            </p:cNvPr>
            <p:cNvGrpSpPr/>
            <p:nvPr/>
          </p:nvGrpSpPr>
          <p:grpSpPr>
            <a:xfrm>
              <a:off x="-3155473" y="2414273"/>
              <a:ext cx="60967" cy="103132"/>
              <a:chOff x="-2796392" y="1123442"/>
              <a:chExt cx="120832" cy="104889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1F6BD51E-C6B5-4A14-B05D-C2AFCD0331C6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15545EAF-9F72-456F-B31B-2F821635FF07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7B0D546D-E827-4DB5-BDA2-9231DF0BC1A1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FAA656F-5081-43C4-ADE4-81DD3B94DC3F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112581B2-3D57-414C-82AE-A50E8036F669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7" name="Afgeronde rechthoek 69">
              <a:extLst>
                <a:ext uri="{FF2B5EF4-FFF2-40B4-BE49-F238E27FC236}">
                  <a16:creationId xmlns:a16="http://schemas.microsoft.com/office/drawing/2014/main" id="{95E9599E-E20B-40B8-9858-FD2C1F9E7CB5}"/>
                </a:ext>
              </a:extLst>
            </p:cNvPr>
            <p:cNvSpPr/>
            <p:nvPr/>
          </p:nvSpPr>
          <p:spPr>
            <a:xfrm>
              <a:off x="-2613177" y="2233729"/>
              <a:ext cx="313472" cy="324076"/>
            </a:xfrm>
            <a:prstGeom prst="roundRect">
              <a:avLst>
                <a:gd name="adj" fmla="val 10944"/>
              </a:avLst>
            </a:prstGeom>
            <a:solidFill>
              <a:srgbClr val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42998167-4885-47AB-83E2-FAD43D593FE7}"/>
                </a:ext>
              </a:extLst>
            </p:cNvPr>
            <p:cNvSpPr/>
            <p:nvPr userDrawn="1"/>
          </p:nvSpPr>
          <p:spPr>
            <a:xfrm>
              <a:off x="-2533793" y="231489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E380B290-0AAA-4130-8F07-136ED90C2DA4}"/>
                </a:ext>
              </a:extLst>
            </p:cNvPr>
            <p:cNvSpPr/>
            <p:nvPr userDrawn="1"/>
          </p:nvSpPr>
          <p:spPr>
            <a:xfrm>
              <a:off x="-2533793" y="242707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8173BF0E-28B7-44D7-8335-397F592AAA28}"/>
                </a:ext>
              </a:extLst>
            </p:cNvPr>
            <p:cNvSpPr/>
            <p:nvPr userDrawn="1"/>
          </p:nvSpPr>
          <p:spPr>
            <a:xfrm>
              <a:off x="-2533793" y="2457830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304F5F19-B3EB-43A8-936B-486D597B1FA4}"/>
                </a:ext>
              </a:extLst>
            </p:cNvPr>
            <p:cNvSpPr/>
            <p:nvPr userDrawn="1"/>
          </p:nvSpPr>
          <p:spPr>
            <a:xfrm>
              <a:off x="-2463566" y="231489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E18B99A6-291B-4A39-91CE-821F95D90633}"/>
                </a:ext>
              </a:extLst>
            </p:cNvPr>
            <p:cNvSpPr/>
            <p:nvPr userDrawn="1"/>
          </p:nvSpPr>
          <p:spPr>
            <a:xfrm>
              <a:off x="-2463566" y="242707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4D6D4399-0704-4EAB-A3FB-2098849CF906}"/>
                </a:ext>
              </a:extLst>
            </p:cNvPr>
            <p:cNvSpPr/>
            <p:nvPr userDrawn="1"/>
          </p:nvSpPr>
          <p:spPr>
            <a:xfrm>
              <a:off x="-2463566" y="2457830"/>
              <a:ext cx="19386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4A8C6C83-38B1-4BFE-BA4E-7707D08FACE1}"/>
                </a:ext>
              </a:extLst>
            </p:cNvPr>
            <p:cNvSpPr/>
            <p:nvPr userDrawn="1"/>
          </p:nvSpPr>
          <p:spPr>
            <a:xfrm>
              <a:off x="-2463566" y="2351512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8F79BBB-6222-480D-BBCB-246FD50184A4}"/>
                </a:ext>
              </a:extLst>
            </p:cNvPr>
            <p:cNvSpPr/>
            <p:nvPr userDrawn="1"/>
          </p:nvSpPr>
          <p:spPr>
            <a:xfrm>
              <a:off x="-2463566" y="2390191"/>
              <a:ext cx="66123" cy="22844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601F41-FEF3-4939-A92F-A6278AEECC78}"/>
                </a:ext>
              </a:extLst>
            </p:cNvPr>
            <p:cNvSpPr/>
            <p:nvPr userDrawn="1"/>
          </p:nvSpPr>
          <p:spPr>
            <a:xfrm>
              <a:off x="-2463566" y="2288938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CB5F087-A06A-4054-8B50-084EBF2D22A1}"/>
                </a:ext>
              </a:extLst>
            </p:cNvPr>
            <p:cNvSpPr/>
            <p:nvPr userDrawn="1"/>
          </p:nvSpPr>
          <p:spPr>
            <a:xfrm>
              <a:off x="-2463566" y="2485433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Vrije vorm 81">
              <a:extLst>
                <a:ext uri="{FF2B5EF4-FFF2-40B4-BE49-F238E27FC236}">
                  <a16:creationId xmlns:a16="http://schemas.microsoft.com/office/drawing/2014/main" id="{4704B8BE-1D4B-459C-81C0-3ABFF4F6E2B8}"/>
                </a:ext>
              </a:extLst>
            </p:cNvPr>
            <p:cNvSpPr/>
            <p:nvPr userDrawn="1"/>
          </p:nvSpPr>
          <p:spPr>
            <a:xfrm>
              <a:off x="-2560099" y="2345784"/>
              <a:ext cx="83088" cy="66075"/>
            </a:xfrm>
            <a:custGeom>
              <a:avLst/>
              <a:gdLst>
                <a:gd name="connsiteX0" fmla="*/ 635000 w 762000"/>
                <a:gd name="connsiteY0" fmla="*/ 0 h 575734"/>
                <a:gd name="connsiteX1" fmla="*/ 482600 w 762000"/>
                <a:gd name="connsiteY1" fmla="*/ 203200 h 575734"/>
                <a:gd name="connsiteX2" fmla="*/ 762000 w 762000"/>
                <a:gd name="connsiteY2" fmla="*/ 203200 h 575734"/>
                <a:gd name="connsiteX3" fmla="*/ 762000 w 762000"/>
                <a:gd name="connsiteY3" fmla="*/ 364067 h 575734"/>
                <a:gd name="connsiteX4" fmla="*/ 482600 w 762000"/>
                <a:gd name="connsiteY4" fmla="*/ 364067 h 575734"/>
                <a:gd name="connsiteX5" fmla="*/ 635000 w 762000"/>
                <a:gd name="connsiteY5" fmla="*/ 575734 h 575734"/>
                <a:gd name="connsiteX6" fmla="*/ 524933 w 762000"/>
                <a:gd name="connsiteY6" fmla="*/ 575734 h 575734"/>
                <a:gd name="connsiteX7" fmla="*/ 0 w 762000"/>
                <a:gd name="connsiteY7" fmla="*/ 313267 h 575734"/>
                <a:gd name="connsiteX8" fmla="*/ 533400 w 762000"/>
                <a:gd name="connsiteY8" fmla="*/ 0 h 575734"/>
                <a:gd name="connsiteX9" fmla="*/ 635000 w 762000"/>
                <a:gd name="connsiteY9" fmla="*/ 0 h 5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575734">
                  <a:moveTo>
                    <a:pt x="635000" y="0"/>
                  </a:moveTo>
                  <a:lnTo>
                    <a:pt x="482600" y="203200"/>
                  </a:lnTo>
                  <a:lnTo>
                    <a:pt x="762000" y="203200"/>
                  </a:lnTo>
                  <a:lnTo>
                    <a:pt x="762000" y="364067"/>
                  </a:lnTo>
                  <a:lnTo>
                    <a:pt x="482600" y="364067"/>
                  </a:lnTo>
                  <a:lnTo>
                    <a:pt x="635000" y="575734"/>
                  </a:lnTo>
                  <a:lnTo>
                    <a:pt x="524933" y="575734"/>
                  </a:lnTo>
                  <a:lnTo>
                    <a:pt x="0" y="313267"/>
                  </a:lnTo>
                  <a:lnTo>
                    <a:pt x="533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3C7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B77E465E-4994-4410-BDFB-E74DA9915A43}"/>
                </a:ext>
              </a:extLst>
            </p:cNvPr>
            <p:cNvCxnSpPr>
              <a:cxnSpLocks/>
              <a:stCxn id="39" idx="2"/>
              <a:endCxn id="47" idx="1"/>
            </p:cNvCxnSpPr>
            <p:nvPr/>
          </p:nvCxnSpPr>
          <p:spPr>
            <a:xfrm>
              <a:off x="-3392370" y="2328000"/>
              <a:ext cx="779193" cy="67767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2ACA9F2F-7161-4B1B-95F0-773CFC065A9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-3062950" y="1946509"/>
              <a:ext cx="449773" cy="27426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61" name="Textfield placeholder">
              <a:extLst>
                <a:ext uri="{FF2B5EF4-FFF2-40B4-BE49-F238E27FC236}">
                  <a16:creationId xmlns:a16="http://schemas.microsoft.com/office/drawing/2014/main" id="{67612CB7-E152-4146-9333-3571C004D037}"/>
                </a:ext>
              </a:extLst>
            </p:cNvPr>
            <p:cNvSpPr txBox="1">
              <a:spLocks/>
            </p:cNvSpPr>
            <p:nvPr/>
          </p:nvSpPr>
          <p:spPr>
            <a:xfrm>
              <a:off x="-2006299" y="1761809"/>
              <a:ext cx="1233012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omhoog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62" name="Textfield placeholder">
              <a:extLst>
                <a:ext uri="{FF2B5EF4-FFF2-40B4-BE49-F238E27FC236}">
                  <a16:creationId xmlns:a16="http://schemas.microsoft.com/office/drawing/2014/main" id="{B587428E-F5C2-474E-98CF-480220D35364}"/>
                </a:ext>
              </a:extLst>
            </p:cNvPr>
            <p:cNvSpPr txBox="1">
              <a:spLocks/>
            </p:cNvSpPr>
            <p:nvPr/>
          </p:nvSpPr>
          <p:spPr>
            <a:xfrm>
              <a:off x="-2006300" y="218936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omlaag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down</a:t>
              </a:r>
            </a:p>
          </p:txBody>
        </p:sp>
        <p:sp>
          <p:nvSpPr>
            <p:cNvPr id="64" name="Afgeronde rechthoek 67">
              <a:extLst>
                <a:ext uri="{FF2B5EF4-FFF2-40B4-BE49-F238E27FC236}">
                  <a16:creationId xmlns:a16="http://schemas.microsoft.com/office/drawing/2014/main" id="{43112927-0724-4911-9034-00F2111102C9}"/>
                </a:ext>
              </a:extLst>
            </p:cNvPr>
            <p:cNvSpPr/>
            <p:nvPr/>
          </p:nvSpPr>
          <p:spPr>
            <a:xfrm>
              <a:off x="-3519967" y="1706764"/>
              <a:ext cx="513775" cy="333502"/>
            </a:xfrm>
            <a:prstGeom prst="roundRect">
              <a:avLst>
                <a:gd name="adj" fmla="val 7565"/>
              </a:avLst>
            </a:prstGeom>
            <a:gradFill>
              <a:gsLst>
                <a:gs pos="0">
                  <a:srgbClr val="FFEC8F"/>
                </a:gs>
                <a:gs pos="100000">
                  <a:srgbClr val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5" name="Vrije vorm 68">
              <a:extLst>
                <a:ext uri="{FF2B5EF4-FFF2-40B4-BE49-F238E27FC236}">
                  <a16:creationId xmlns:a16="http://schemas.microsoft.com/office/drawing/2014/main" id="{BAA50536-9DAC-4DE5-9192-7EDE0EE866F1}"/>
                </a:ext>
              </a:extLst>
            </p:cNvPr>
            <p:cNvSpPr/>
            <p:nvPr/>
          </p:nvSpPr>
          <p:spPr>
            <a:xfrm>
              <a:off x="-3526032" y="1748201"/>
              <a:ext cx="519840" cy="297000"/>
            </a:xfrm>
            <a:custGeom>
              <a:avLst/>
              <a:gdLst>
                <a:gd name="connsiteX0" fmla="*/ 55524 w 528695"/>
                <a:gd name="connsiteY0" fmla="*/ 0 h 302059"/>
                <a:gd name="connsiteX1" fmla="*/ 455496 w 528695"/>
                <a:gd name="connsiteY1" fmla="*/ 0 h 302059"/>
                <a:gd name="connsiteX2" fmla="*/ 475205 w 528695"/>
                <a:gd name="connsiteY2" fmla="*/ 19709 h 302059"/>
                <a:gd name="connsiteX3" fmla="*/ 475205 w 528695"/>
                <a:gd name="connsiteY3" fmla="*/ 230056 h 302059"/>
                <a:gd name="connsiteX4" fmla="*/ 516694 w 528695"/>
                <a:gd name="connsiteY4" fmla="*/ 230056 h 302059"/>
                <a:gd name="connsiteX5" fmla="*/ 528695 w 528695"/>
                <a:gd name="connsiteY5" fmla="*/ 242057 h 302059"/>
                <a:gd name="connsiteX6" fmla="*/ 528695 w 528695"/>
                <a:gd name="connsiteY6" fmla="*/ 290058 h 302059"/>
                <a:gd name="connsiteX7" fmla="*/ 516694 w 528695"/>
                <a:gd name="connsiteY7" fmla="*/ 302059 h 302059"/>
                <a:gd name="connsiteX8" fmla="*/ 12001 w 528695"/>
                <a:gd name="connsiteY8" fmla="*/ 302059 h 302059"/>
                <a:gd name="connsiteX9" fmla="*/ 0 w 528695"/>
                <a:gd name="connsiteY9" fmla="*/ 290058 h 302059"/>
                <a:gd name="connsiteX10" fmla="*/ 0 w 528695"/>
                <a:gd name="connsiteY10" fmla="*/ 242057 h 302059"/>
                <a:gd name="connsiteX11" fmla="*/ 12001 w 528695"/>
                <a:gd name="connsiteY11" fmla="*/ 230056 h 302059"/>
                <a:gd name="connsiteX12" fmla="*/ 35815 w 528695"/>
                <a:gd name="connsiteY12" fmla="*/ 230056 h 302059"/>
                <a:gd name="connsiteX13" fmla="*/ 35815 w 528695"/>
                <a:gd name="connsiteY13" fmla="*/ 19709 h 302059"/>
                <a:gd name="connsiteX14" fmla="*/ 55524 w 528695"/>
                <a:gd name="connsiteY14" fmla="*/ 0 h 3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8695" h="302059">
                  <a:moveTo>
                    <a:pt x="55524" y="0"/>
                  </a:moveTo>
                  <a:lnTo>
                    <a:pt x="455496" y="0"/>
                  </a:lnTo>
                  <a:cubicBezTo>
                    <a:pt x="466381" y="0"/>
                    <a:pt x="475205" y="8824"/>
                    <a:pt x="475205" y="19709"/>
                  </a:cubicBezTo>
                  <a:lnTo>
                    <a:pt x="475205" y="230056"/>
                  </a:lnTo>
                  <a:lnTo>
                    <a:pt x="516694" y="230056"/>
                  </a:lnTo>
                  <a:cubicBezTo>
                    <a:pt x="523322" y="230056"/>
                    <a:pt x="528695" y="235429"/>
                    <a:pt x="528695" y="242057"/>
                  </a:cubicBezTo>
                  <a:lnTo>
                    <a:pt x="528695" y="290058"/>
                  </a:lnTo>
                  <a:cubicBezTo>
                    <a:pt x="528695" y="296686"/>
                    <a:pt x="523322" y="302059"/>
                    <a:pt x="516694" y="302059"/>
                  </a:cubicBezTo>
                  <a:lnTo>
                    <a:pt x="12001" y="302059"/>
                  </a:lnTo>
                  <a:cubicBezTo>
                    <a:pt x="5373" y="302059"/>
                    <a:pt x="0" y="296686"/>
                    <a:pt x="0" y="290058"/>
                  </a:cubicBezTo>
                  <a:lnTo>
                    <a:pt x="0" y="242057"/>
                  </a:lnTo>
                  <a:cubicBezTo>
                    <a:pt x="0" y="235429"/>
                    <a:pt x="5373" y="230056"/>
                    <a:pt x="12001" y="230056"/>
                  </a:cubicBezTo>
                  <a:lnTo>
                    <a:pt x="35815" y="230056"/>
                  </a:lnTo>
                  <a:lnTo>
                    <a:pt x="35815" y="19709"/>
                  </a:lnTo>
                  <a:cubicBezTo>
                    <a:pt x="35815" y="8824"/>
                    <a:pt x="44639" y="0"/>
                    <a:pt x="55524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9DAB99">
                  <a:lumMod val="90000"/>
                </a:srgbClr>
              </a:solidFill>
              <a:prstDash val="solid"/>
            </a:ln>
            <a:effectLst/>
          </p:spPr>
          <p:txBody>
            <a:bodyPr rot="0" spcFirstLastPara="0" vert="horz" wrap="square" lIns="108000" tIns="36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Start</a:t>
              </a:r>
            </a:p>
          </p:txBody>
        </p: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C3AAF1EA-6F8D-481D-8838-22DBC5413BE7}"/>
                </a:ext>
              </a:extLst>
            </p:cNvPr>
            <p:cNvCxnSpPr>
              <a:cxnSpLocks/>
            </p:cNvCxnSpPr>
            <p:nvPr/>
          </p:nvCxnSpPr>
          <p:spPr>
            <a:xfrm>
              <a:off x="-3521423" y="1600939"/>
              <a:ext cx="4214015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DFE0C172-BC2D-4D64-BDB6-CDF2202E72B8}"/>
                </a:ext>
              </a:extLst>
            </p:cNvPr>
            <p:cNvGrpSpPr/>
            <p:nvPr userDrawn="1"/>
          </p:nvGrpSpPr>
          <p:grpSpPr>
            <a:xfrm flipH="1">
              <a:off x="-2613177" y="1836300"/>
              <a:ext cx="313472" cy="324076"/>
              <a:chOff x="-2613177" y="1836300"/>
              <a:chExt cx="313472" cy="324076"/>
            </a:xfrm>
          </p:grpSpPr>
          <p:sp>
            <p:nvSpPr>
              <p:cNvPr id="68" name="Afgeronde rechthoek 69">
                <a:extLst>
                  <a:ext uri="{FF2B5EF4-FFF2-40B4-BE49-F238E27FC236}">
                    <a16:creationId xmlns:a16="http://schemas.microsoft.com/office/drawing/2014/main" id="{61516DF4-C97E-472B-A649-DEF3C006D0D3}"/>
                  </a:ext>
                </a:extLst>
              </p:cNvPr>
              <p:cNvSpPr/>
              <p:nvPr userDrawn="1"/>
            </p:nvSpPr>
            <p:spPr>
              <a:xfrm>
                <a:off x="-2613177" y="1836300"/>
                <a:ext cx="313472" cy="324076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88D2C4A-19E7-4422-B250-8498F51DA8F7}"/>
                  </a:ext>
                </a:extLst>
              </p:cNvPr>
              <p:cNvSpPr/>
              <p:nvPr userDrawn="1"/>
            </p:nvSpPr>
            <p:spPr>
              <a:xfrm>
                <a:off x="-2533793" y="191746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5208688-A8E9-4B12-BD22-7E21B50E632F}"/>
                  </a:ext>
                </a:extLst>
              </p:cNvPr>
              <p:cNvSpPr/>
              <p:nvPr userDrawn="1"/>
            </p:nvSpPr>
            <p:spPr>
              <a:xfrm>
                <a:off x="-2533793" y="202964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1EC612B-15F0-4635-A1FD-033A04B859B5}"/>
                  </a:ext>
                </a:extLst>
              </p:cNvPr>
              <p:cNvSpPr/>
              <p:nvPr userDrawn="1"/>
            </p:nvSpPr>
            <p:spPr>
              <a:xfrm>
                <a:off x="-2533793" y="2060401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424D998B-A988-4F8D-8B18-3037CE5FE02A}"/>
                  </a:ext>
                </a:extLst>
              </p:cNvPr>
              <p:cNvSpPr/>
              <p:nvPr userDrawn="1"/>
            </p:nvSpPr>
            <p:spPr>
              <a:xfrm>
                <a:off x="-2463566" y="191746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892A9BE-4BF8-419B-9D77-7D83C0A1FB6D}"/>
                  </a:ext>
                </a:extLst>
              </p:cNvPr>
              <p:cNvSpPr/>
              <p:nvPr userDrawn="1"/>
            </p:nvSpPr>
            <p:spPr>
              <a:xfrm>
                <a:off x="-2463566" y="202964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45066B9-85D1-42C4-BAB7-65B5653794A9}"/>
                  </a:ext>
                </a:extLst>
              </p:cNvPr>
              <p:cNvSpPr/>
              <p:nvPr userDrawn="1"/>
            </p:nvSpPr>
            <p:spPr>
              <a:xfrm>
                <a:off x="-2463566" y="2060401"/>
                <a:ext cx="19386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09E1D1-2E87-42B0-8ED4-3639463FD97A}"/>
                  </a:ext>
                </a:extLst>
              </p:cNvPr>
              <p:cNvSpPr/>
              <p:nvPr userDrawn="1"/>
            </p:nvSpPr>
            <p:spPr>
              <a:xfrm>
                <a:off x="-2463566" y="1954083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4142553F-BC77-45ED-9F88-13220EF1112E}"/>
                  </a:ext>
                </a:extLst>
              </p:cNvPr>
              <p:cNvSpPr/>
              <p:nvPr userDrawn="1"/>
            </p:nvSpPr>
            <p:spPr>
              <a:xfrm>
                <a:off x="-2463566" y="1992762"/>
                <a:ext cx="66123" cy="2284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B6166E0B-26D8-438C-8884-DB863EE2C2F8}"/>
                  </a:ext>
                </a:extLst>
              </p:cNvPr>
              <p:cNvSpPr/>
              <p:nvPr userDrawn="1"/>
            </p:nvSpPr>
            <p:spPr>
              <a:xfrm>
                <a:off x="-2463566" y="1891509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98D98984-474F-42C2-A901-161A291E73A7}"/>
                  </a:ext>
                </a:extLst>
              </p:cNvPr>
              <p:cNvSpPr/>
              <p:nvPr userDrawn="1"/>
            </p:nvSpPr>
            <p:spPr>
              <a:xfrm>
                <a:off x="-2463566" y="2088004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9" name="Vrije vorm 81">
                <a:extLst>
                  <a:ext uri="{FF2B5EF4-FFF2-40B4-BE49-F238E27FC236}">
                    <a16:creationId xmlns:a16="http://schemas.microsoft.com/office/drawing/2014/main" id="{972FCEFD-2131-4886-AB26-47210906AA6B}"/>
                  </a:ext>
                </a:extLst>
              </p:cNvPr>
              <p:cNvSpPr/>
              <p:nvPr userDrawn="1"/>
            </p:nvSpPr>
            <p:spPr>
              <a:xfrm>
                <a:off x="-2560099" y="1948355"/>
                <a:ext cx="83088" cy="66075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3C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0" name="Textfield placeholder">
              <a:extLst>
                <a:ext uri="{FF2B5EF4-FFF2-40B4-BE49-F238E27FC236}">
                  <a16:creationId xmlns:a16="http://schemas.microsoft.com/office/drawing/2014/main" id="{BB5A74E4-367F-436A-88AF-4EECA39C9A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341553" y="3300318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6600" marR="0" lvl="1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0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Tweede niveau (20pt)</a:t>
              </a:r>
            </a:p>
          </p:txBody>
        </p:sp>
        <p:sp>
          <p:nvSpPr>
            <p:cNvPr id="121" name="Textfield placeholder">
              <a:extLst>
                <a:ext uri="{FF2B5EF4-FFF2-40B4-BE49-F238E27FC236}">
                  <a16:creationId xmlns:a16="http://schemas.microsoft.com/office/drawing/2014/main" id="{3F53EC3E-915F-4E09-B4B0-13AD082172B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070129" y="3727907"/>
              <a:ext cx="3762721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8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Derde niveau (18pt)</a:t>
              </a:r>
            </a:p>
          </p:txBody>
        </p:sp>
        <p:sp>
          <p:nvSpPr>
            <p:cNvPr id="122" name="Textfield placeholder">
              <a:extLst>
                <a:ext uri="{FF2B5EF4-FFF2-40B4-BE49-F238E27FC236}">
                  <a16:creationId xmlns:a16="http://schemas.microsoft.com/office/drawing/2014/main" id="{4B3DBD31-4DBA-4FA8-8E47-CD6FDC06EF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613177" y="4155496"/>
              <a:ext cx="330576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Vierde niveau (16pt)</a:t>
              </a:r>
            </a:p>
          </p:txBody>
        </p:sp>
        <p:sp>
          <p:nvSpPr>
            <p:cNvPr id="123" name="Textfield placeholder">
              <a:extLst>
                <a:ext uri="{FF2B5EF4-FFF2-40B4-BE49-F238E27FC236}">
                  <a16:creationId xmlns:a16="http://schemas.microsoft.com/office/drawing/2014/main" id="{6FB8D7E3-9F3D-4EF0-9C8A-088786311F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188113" y="4583085"/>
              <a:ext cx="2880705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5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Vijfde niveau (16pt)</a:t>
              </a:r>
            </a:p>
          </p:txBody>
        </p:sp>
      </p:grp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F7DE521A-FD28-4674-8870-99C9719D9BA8}"/>
              </a:ext>
            </a:extLst>
          </p:cNvPr>
          <p:cNvSpPr/>
          <p:nvPr/>
        </p:nvSpPr>
        <p:spPr>
          <a:xfrm>
            <a:off x="12580194" y="352036"/>
            <a:ext cx="4366686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Voettekst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aanpassen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 de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Rechte verbindingslijn 124">
            <a:extLst>
              <a:ext uri="{FF2B5EF4-FFF2-40B4-BE49-F238E27FC236}">
                <a16:creationId xmlns:a16="http://schemas.microsoft.com/office/drawing/2014/main" id="{1606B710-69A2-4620-9154-26E4E739F958}"/>
              </a:ext>
            </a:extLst>
          </p:cNvPr>
          <p:cNvCxnSpPr>
            <a:cxnSpLocks/>
          </p:cNvCxnSpPr>
          <p:nvPr/>
        </p:nvCxnSpPr>
        <p:spPr>
          <a:xfrm>
            <a:off x="12753530" y="631447"/>
            <a:ext cx="362729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6" name="Tekstvak 125">
            <a:extLst>
              <a:ext uri="{FF2B5EF4-FFF2-40B4-BE49-F238E27FC236}">
                <a16:creationId xmlns:a16="http://schemas.microsoft.com/office/drawing/2014/main" id="{17A1C232-30B9-4B07-8AB1-FC3713EAA6F3}"/>
              </a:ext>
            </a:extLst>
          </p:cNvPr>
          <p:cNvSpPr txBox="1"/>
          <p:nvPr/>
        </p:nvSpPr>
        <p:spPr>
          <a:xfrm>
            <a:off x="12753526" y="731927"/>
            <a:ext cx="2877725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Invoegen &gt;  Groep tekst &gt; Koptekst en voettekst &gt; titel instellen bij voettekst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Insert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 &gt;  Group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text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Header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Set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title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at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595DBF75-C33F-4774-8827-9E0A498545CE}"/>
              </a:ext>
            </a:extLst>
          </p:cNvPr>
          <p:cNvSpPr/>
          <p:nvPr/>
        </p:nvSpPr>
        <p:spPr>
          <a:xfrm>
            <a:off x="12589536" y="1861361"/>
            <a:ext cx="286838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Iconen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D74EB6B8-DB92-4985-BEEC-A404250CE3BD}"/>
              </a:ext>
            </a:extLst>
          </p:cNvPr>
          <p:cNvCxnSpPr>
            <a:cxnSpLocks/>
          </p:cNvCxnSpPr>
          <p:nvPr/>
        </p:nvCxnSpPr>
        <p:spPr>
          <a:xfrm>
            <a:off x="12762872" y="2119801"/>
            <a:ext cx="3617951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9" name="Tekstvak 128">
            <a:extLst>
              <a:ext uri="{FF2B5EF4-FFF2-40B4-BE49-F238E27FC236}">
                <a16:creationId xmlns:a16="http://schemas.microsoft.com/office/drawing/2014/main" id="{BD41E6CE-F692-4727-823E-4195EF1427C4}"/>
              </a:ext>
            </a:extLst>
          </p:cNvPr>
          <p:cNvSpPr txBox="1"/>
          <p:nvPr/>
        </p:nvSpPr>
        <p:spPr>
          <a:xfrm>
            <a:off x="12762868" y="2189940"/>
            <a:ext cx="3617950" cy="13068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iconen in te voegen, kopieer je ze van de laatste slide, selecteer je het vakje waar het moet komen en druk je CTRL+V.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Kleuren aanpassen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lint bovenaan &gt; vormcontour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OF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rechtermuisknop &gt; vormcontour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icon &gt; lint bovenaan &gt; 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OR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 icon &gt; rechtermuisknop &gt; </a:t>
            </a:r>
            <a:r>
              <a:rPr kumimoji="0" lang="nl-BE" sz="1100" b="0" i="0" u="none" strike="noStrike" kern="0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7" r:id="rId46"/>
    <p:sldLayoutId id="2147483708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7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83.jpeg"/><Relationship Id="rId4" Type="http://schemas.openxmlformats.org/officeDocument/2006/relationships/image" Target="../media/image7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5395D9-5BD4-1DE2-DF21-C8736C023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Modern Cloud Data Warehouse</a:t>
            </a:r>
            <a:endParaRPr lang="nl-B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692977-2123-AB32-F842-9F8D55B6C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Snowflake on Azure</a:t>
            </a:r>
            <a:endParaRPr lang="nl-BE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CD1E3-3933-5737-B1CA-E62CAFAAEE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</p:spPr>
        <p:txBody>
          <a:bodyPr/>
          <a:lstStyle/>
          <a:p>
            <a:fld id="{C0B2EF14-4A5E-9745-A203-CFD0647536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Shape 1089"/>
          <p:cNvSpPr txBox="1">
            <a:spLocks noGrp="1"/>
          </p:cNvSpPr>
          <p:nvPr>
            <p:ph type="title"/>
          </p:nvPr>
        </p:nvSpPr>
        <p:spPr>
          <a:xfrm>
            <a:off x="514810" y="365126"/>
            <a:ext cx="5161592" cy="872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venir"/>
              <a:buNone/>
            </a:pPr>
            <a:r>
              <a:rPr lang="en-US" sz="2880" b="0" i="0" u="none" strike="noStrike" cap="none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Focus on data, not infrastructure</a:t>
            </a:r>
          </a:p>
        </p:txBody>
      </p:sp>
      <p:grpSp>
        <p:nvGrpSpPr>
          <p:cNvPr id="1090" name="Shape 1090"/>
          <p:cNvGrpSpPr/>
          <p:nvPr/>
        </p:nvGrpSpPr>
        <p:grpSpPr>
          <a:xfrm>
            <a:off x="6601146" y="780476"/>
            <a:ext cx="5498385" cy="5297048"/>
            <a:chOff x="6601146" y="845562"/>
            <a:chExt cx="5498385" cy="5297048"/>
          </a:xfrm>
        </p:grpSpPr>
        <p:sp>
          <p:nvSpPr>
            <p:cNvPr id="1091" name="Shape 1091"/>
            <p:cNvSpPr txBox="1"/>
            <p:nvPr/>
          </p:nvSpPr>
          <p:spPr>
            <a:xfrm>
              <a:off x="6601146" y="845562"/>
              <a:ext cx="5261414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Load data and run queries, </a:t>
              </a:r>
              <a:b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Snowflake handles the rest</a:t>
              </a:r>
            </a:p>
          </p:txBody>
        </p:sp>
        <p:sp>
          <p:nvSpPr>
            <p:cNvPr id="1092" name="Shape 1092"/>
            <p:cNvSpPr txBox="1"/>
            <p:nvPr/>
          </p:nvSpPr>
          <p:spPr>
            <a:xfrm>
              <a:off x="6661175" y="2039018"/>
              <a:ext cx="4569437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Zero work to deploy and manage infrastructure</a:t>
              </a:r>
            </a:p>
          </p:txBody>
        </p:sp>
        <p:sp>
          <p:nvSpPr>
            <p:cNvPr id="1093" name="Shape 1093"/>
            <p:cNvSpPr txBox="1"/>
            <p:nvPr/>
          </p:nvSpPr>
          <p:spPr>
            <a:xfrm>
              <a:off x="6632600" y="3232475"/>
              <a:ext cx="4569437" cy="523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Secure &amp; highly available</a:t>
              </a:r>
            </a:p>
          </p:txBody>
        </p:sp>
        <p:sp>
          <p:nvSpPr>
            <p:cNvPr id="1094" name="Shape 1094"/>
            <p:cNvSpPr txBox="1"/>
            <p:nvPr/>
          </p:nvSpPr>
          <p:spPr>
            <a:xfrm>
              <a:off x="6670700" y="3995046"/>
              <a:ext cx="4569437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Fully managed with no knobs or tuning</a:t>
              </a:r>
            </a:p>
          </p:txBody>
        </p:sp>
        <p:sp>
          <p:nvSpPr>
            <p:cNvPr id="1095" name="Shape 1095"/>
            <p:cNvSpPr txBox="1"/>
            <p:nvPr/>
          </p:nvSpPr>
          <p:spPr>
            <a:xfrm>
              <a:off x="6609817" y="5188503"/>
              <a:ext cx="5489714" cy="9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No indexes, distribution keys, partitioning or vacuuming</a:t>
              </a:r>
            </a:p>
          </p:txBody>
        </p:sp>
      </p:grpSp>
      <p:grpSp>
        <p:nvGrpSpPr>
          <p:cNvPr id="1096" name="Shape 1096"/>
          <p:cNvGrpSpPr/>
          <p:nvPr/>
        </p:nvGrpSpPr>
        <p:grpSpPr>
          <a:xfrm>
            <a:off x="1648768" y="2044092"/>
            <a:ext cx="3534866" cy="2769816"/>
            <a:chOff x="1383641" y="2146037"/>
            <a:chExt cx="3534866" cy="2769816"/>
          </a:xfrm>
        </p:grpSpPr>
        <p:grpSp>
          <p:nvGrpSpPr>
            <p:cNvPr id="1097" name="Shape 1097"/>
            <p:cNvGrpSpPr/>
            <p:nvPr/>
          </p:nvGrpSpPr>
          <p:grpSpPr>
            <a:xfrm>
              <a:off x="1383641" y="2146037"/>
              <a:ext cx="3534866" cy="2769816"/>
              <a:chOff x="4634241" y="1849997"/>
              <a:chExt cx="3518446" cy="2756950"/>
            </a:xfrm>
          </p:grpSpPr>
          <p:sp>
            <p:nvSpPr>
              <p:cNvPr id="1098" name="Shape 1098"/>
              <p:cNvSpPr/>
              <p:nvPr/>
            </p:nvSpPr>
            <p:spPr>
              <a:xfrm rot="10800000" flipH="1">
                <a:off x="4634241" y="3599074"/>
                <a:ext cx="1094567" cy="509137"/>
              </a:xfrm>
              <a:prstGeom prst="triangle">
                <a:avLst>
                  <a:gd name="adj" fmla="val 63718"/>
                </a:avLst>
              </a:prstGeom>
              <a:solidFill>
                <a:srgbClr val="1292B4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5288166" y="1849997"/>
                <a:ext cx="1615669" cy="275695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5666301" y="2244567"/>
                <a:ext cx="859398" cy="196780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4634241" y="2884058"/>
                <a:ext cx="1876066" cy="72189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448" y="0"/>
                    </a:moveTo>
                    <a:lnTo>
                      <a:pt x="120000" y="0"/>
                    </a:lnTo>
                    <a:lnTo>
                      <a:pt x="120000" y="118857"/>
                    </a:lnTo>
                    <a:lnTo>
                      <a:pt x="0" y="120000"/>
                    </a:lnTo>
                    <a:lnTo>
                      <a:pt x="134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02" name="Shape 1102"/>
              <p:cNvSpPr/>
              <p:nvPr/>
            </p:nvSpPr>
            <p:spPr>
              <a:xfrm rot="-5400000">
                <a:off x="7177595" y="2623982"/>
                <a:ext cx="715018" cy="12351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120000" y="119999"/>
                    </a:lnTo>
                    <a:lnTo>
                      <a:pt x="60000" y="60115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1103" name="Shape 1103"/>
            <p:cNvSpPr txBox="1"/>
            <p:nvPr/>
          </p:nvSpPr>
          <p:spPr>
            <a:xfrm>
              <a:off x="1621938" y="337579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Management</a:t>
              </a:r>
            </a:p>
          </p:txBody>
        </p:sp>
      </p:grp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D8004F76-AC09-47D4-9D2E-3EA7A09C20B1}"/>
              </a:ext>
            </a:extLst>
          </p:cNvPr>
          <p:cNvSpPr/>
          <p:nvPr/>
        </p:nvSpPr>
        <p:spPr>
          <a:xfrm>
            <a:off x="719984" y="2628281"/>
            <a:ext cx="5828371" cy="397484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ZERO OPTIONS</a:t>
            </a:r>
          </a:p>
        </p:txBody>
      </p:sp>
    </p:spTree>
    <p:extLst>
      <p:ext uri="{BB962C8B-B14F-4D97-AF65-F5344CB8AC3E}">
        <p14:creationId xmlns:p14="http://schemas.microsoft.com/office/powerpoint/2010/main" val="119312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1539240" y="2038350"/>
            <a:ext cx="2937510" cy="2937510"/>
          </a:xfrm>
          <a:prstGeom prst="ellipse">
            <a:avLst/>
          </a:prstGeom>
          <a:noFill/>
          <a:ln w="60325" cap="rnd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211654" y="2963346"/>
            <a:ext cx="2920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z</a:t>
            </a:r>
          </a:p>
        </p:txBody>
      </p:sp>
      <p:sp>
        <p:nvSpPr>
          <p:cNvPr id="33" name="Oval 32"/>
          <p:cNvSpPr/>
          <p:nvPr/>
        </p:nvSpPr>
        <p:spPr>
          <a:xfrm>
            <a:off x="1104900" y="2922270"/>
            <a:ext cx="695325" cy="695325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eiryo Regular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your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4796" y="134546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666666"/>
                </a:solidFill>
                <a:ea typeface="Meiryo" charset="-128"/>
                <a:cs typeface="Meiryo" charset="-128"/>
              </a:rPr>
              <a:t>IoT</a:t>
            </a:r>
            <a:endParaRPr lang="en-US" sz="1600" dirty="0">
              <a:solidFill>
                <a:srgbClr val="666666"/>
              </a:solidFill>
              <a:ea typeface="Meiryo" charset="-128"/>
              <a:cs typeface="Meiryo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18925" y="2862198"/>
            <a:ext cx="119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Enterprise apps</a:t>
            </a:r>
          </a:p>
        </p:txBody>
      </p: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2822796" y="4723548"/>
            <a:ext cx="360875" cy="640080"/>
            <a:chOff x="965200" y="1231901"/>
            <a:chExt cx="301625" cy="534988"/>
          </a:xfrm>
          <a:noFill/>
        </p:grpSpPr>
        <p:sp>
          <p:nvSpPr>
            <p:cNvPr id="57" name="Freeform 254"/>
            <p:cNvSpPr>
              <a:spLocks/>
            </p:cNvSpPr>
            <p:nvPr/>
          </p:nvSpPr>
          <p:spPr bwMode="auto">
            <a:xfrm>
              <a:off x="965200" y="1231901"/>
              <a:ext cx="301625" cy="534988"/>
            </a:xfrm>
            <a:custGeom>
              <a:avLst/>
              <a:gdLst>
                <a:gd name="T0" fmla="*/ 0 w 52"/>
                <a:gd name="T1" fmla="*/ 8 h 92"/>
                <a:gd name="T2" fmla="*/ 8 w 52"/>
                <a:gd name="T3" fmla="*/ 0 h 92"/>
                <a:gd name="T4" fmla="*/ 44 w 52"/>
                <a:gd name="T5" fmla="*/ 0 h 92"/>
                <a:gd name="T6" fmla="*/ 52 w 52"/>
                <a:gd name="T7" fmla="*/ 8 h 92"/>
                <a:gd name="T8" fmla="*/ 52 w 52"/>
                <a:gd name="T9" fmla="*/ 84 h 92"/>
                <a:gd name="T10" fmla="*/ 44 w 52"/>
                <a:gd name="T11" fmla="*/ 92 h 92"/>
                <a:gd name="T12" fmla="*/ 8 w 52"/>
                <a:gd name="T13" fmla="*/ 92 h 92"/>
                <a:gd name="T14" fmla="*/ 0 w 52"/>
                <a:gd name="T15" fmla="*/ 84 h 92"/>
                <a:gd name="T16" fmla="*/ 0 w 5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92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4"/>
                    <a:pt x="52" y="8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2" y="88"/>
                    <a:pt x="48" y="92"/>
                    <a:pt x="4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ine 255"/>
            <p:cNvSpPr>
              <a:spLocks noChangeShapeType="1"/>
            </p:cNvSpPr>
            <p:nvPr/>
          </p:nvSpPr>
          <p:spPr bwMode="auto">
            <a:xfrm>
              <a:off x="965200" y="1325564"/>
              <a:ext cx="3016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ine 256"/>
            <p:cNvSpPr>
              <a:spLocks noChangeShapeType="1"/>
            </p:cNvSpPr>
            <p:nvPr/>
          </p:nvSpPr>
          <p:spPr bwMode="auto">
            <a:xfrm>
              <a:off x="965200" y="1673226"/>
              <a:ext cx="3016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ine 257"/>
            <p:cNvSpPr>
              <a:spLocks noChangeShapeType="1"/>
            </p:cNvSpPr>
            <p:nvPr/>
          </p:nvSpPr>
          <p:spPr bwMode="auto">
            <a:xfrm flipH="1">
              <a:off x="1058862" y="1720851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258"/>
            <p:cNvSpPr>
              <a:spLocks/>
            </p:cNvSpPr>
            <p:nvPr/>
          </p:nvSpPr>
          <p:spPr bwMode="auto">
            <a:xfrm>
              <a:off x="1104900" y="1266826"/>
              <a:ext cx="22225" cy="2381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4 w 4"/>
                <a:gd name="T5" fmla="*/ 2 h 4"/>
                <a:gd name="T6" fmla="*/ 2 w 4"/>
                <a:gd name="T7" fmla="*/ 4 h 4"/>
                <a:gd name="T8" fmla="*/ 2 w 4"/>
                <a:gd name="T9" fmla="*/ 4 h 4"/>
                <a:gd name="T10" fmla="*/ 0 w 4"/>
                <a:gd name="T11" fmla="*/ 2 h 4"/>
                <a:gd name="T12" fmla="*/ 0 w 4"/>
                <a:gd name="T13" fmla="*/ 2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590952" y="5405901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Mobile</a:t>
            </a:r>
          </a:p>
        </p:txBody>
      </p:sp>
      <p:grpSp>
        <p:nvGrpSpPr>
          <p:cNvPr id="63" name="Group 62"/>
          <p:cNvGrpSpPr>
            <a:grpSpLocks noChangeAspect="1"/>
          </p:cNvGrpSpPr>
          <p:nvPr/>
        </p:nvGrpSpPr>
        <p:grpSpPr>
          <a:xfrm>
            <a:off x="1403181" y="4297805"/>
            <a:ext cx="745965" cy="585157"/>
            <a:chOff x="5276850" y="1450975"/>
            <a:chExt cx="530225" cy="415925"/>
          </a:xfrm>
          <a:noFill/>
        </p:grpSpPr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5276850" y="1450975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Line 42"/>
            <p:cNvSpPr>
              <a:spLocks noChangeShapeType="1"/>
            </p:cNvSpPr>
            <p:nvPr/>
          </p:nvSpPr>
          <p:spPr bwMode="auto">
            <a:xfrm>
              <a:off x="5276850" y="1566863"/>
              <a:ext cx="530225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Oval 43"/>
            <p:cNvSpPr>
              <a:spLocks noChangeArrowheads="1"/>
            </p:cNvSpPr>
            <p:nvPr/>
          </p:nvSpPr>
          <p:spPr bwMode="auto">
            <a:xfrm>
              <a:off x="5346700" y="1497013"/>
              <a:ext cx="22225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Oval 44"/>
            <p:cNvSpPr>
              <a:spLocks noChangeArrowheads="1"/>
            </p:cNvSpPr>
            <p:nvPr/>
          </p:nvSpPr>
          <p:spPr bwMode="auto">
            <a:xfrm>
              <a:off x="5416550" y="1497013"/>
              <a:ext cx="22225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Oval 45"/>
            <p:cNvSpPr>
              <a:spLocks noChangeArrowheads="1"/>
            </p:cNvSpPr>
            <p:nvPr/>
          </p:nvSpPr>
          <p:spPr bwMode="auto">
            <a:xfrm>
              <a:off x="5484812" y="1497013"/>
              <a:ext cx="23813" cy="23813"/>
            </a:xfrm>
            <a:prstGeom prst="ellips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ectangle 46"/>
            <p:cNvSpPr>
              <a:spLocks noChangeArrowheads="1"/>
            </p:cNvSpPr>
            <p:nvPr/>
          </p:nvSpPr>
          <p:spPr bwMode="auto">
            <a:xfrm>
              <a:off x="5368925" y="1636713"/>
              <a:ext cx="69850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ectangle 47"/>
            <p:cNvSpPr>
              <a:spLocks noChangeArrowheads="1"/>
            </p:cNvSpPr>
            <p:nvPr/>
          </p:nvSpPr>
          <p:spPr bwMode="auto">
            <a:xfrm>
              <a:off x="5368925" y="1751013"/>
              <a:ext cx="69850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48"/>
            <p:cNvSpPr>
              <a:spLocks noChangeArrowheads="1"/>
            </p:cNvSpPr>
            <p:nvPr/>
          </p:nvSpPr>
          <p:spPr bwMode="auto">
            <a:xfrm>
              <a:off x="5508625" y="1636713"/>
              <a:ext cx="68263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Rectangle 49"/>
            <p:cNvSpPr>
              <a:spLocks noChangeArrowheads="1"/>
            </p:cNvSpPr>
            <p:nvPr/>
          </p:nvSpPr>
          <p:spPr bwMode="auto">
            <a:xfrm>
              <a:off x="5508625" y="1751013"/>
              <a:ext cx="68263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ectangle 50"/>
            <p:cNvSpPr>
              <a:spLocks noChangeArrowheads="1"/>
            </p:cNvSpPr>
            <p:nvPr/>
          </p:nvSpPr>
          <p:spPr bwMode="auto">
            <a:xfrm>
              <a:off x="5646737" y="1636713"/>
              <a:ext cx="68263" cy="68263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51"/>
            <p:cNvSpPr>
              <a:spLocks noChangeArrowheads="1"/>
            </p:cNvSpPr>
            <p:nvPr/>
          </p:nvSpPr>
          <p:spPr bwMode="auto">
            <a:xfrm>
              <a:off x="5646737" y="1751013"/>
              <a:ext cx="68263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83359" y="4297996"/>
            <a:ext cx="103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3</a:t>
            </a:r>
            <a:r>
              <a:rPr lang="en-US" sz="1600" baseline="30000" dirty="0">
                <a:solidFill>
                  <a:srgbClr val="666666"/>
                </a:solidFill>
                <a:ea typeface="Meiryo" charset="-128"/>
                <a:cs typeface="Meiryo" charset="-128"/>
              </a:rPr>
              <a:t>rd</a:t>
            </a: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 party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apps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953042" y="4206942"/>
            <a:ext cx="664116" cy="666104"/>
            <a:chOff x="3063875" y="3546475"/>
            <a:chExt cx="530225" cy="531812"/>
          </a:xfrm>
          <a:solidFill>
            <a:schemeClr val="bg1"/>
          </a:solidFill>
        </p:grpSpPr>
        <p:sp>
          <p:nvSpPr>
            <p:cNvPr id="77" name="Rectangle 88"/>
            <p:cNvSpPr>
              <a:spLocks noChangeArrowheads="1"/>
            </p:cNvSpPr>
            <p:nvPr/>
          </p:nvSpPr>
          <p:spPr bwMode="auto">
            <a:xfrm>
              <a:off x="3063875" y="3708400"/>
              <a:ext cx="207963" cy="36988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ectangle 89"/>
            <p:cNvSpPr>
              <a:spLocks noChangeArrowheads="1"/>
            </p:cNvSpPr>
            <p:nvPr/>
          </p:nvSpPr>
          <p:spPr bwMode="auto">
            <a:xfrm>
              <a:off x="3086100" y="3616325"/>
              <a:ext cx="161925" cy="92075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Line 90"/>
            <p:cNvSpPr>
              <a:spLocks noChangeShapeType="1"/>
            </p:cNvSpPr>
            <p:nvPr/>
          </p:nvSpPr>
          <p:spPr bwMode="auto">
            <a:xfrm flipV="1">
              <a:off x="3155950" y="3546475"/>
              <a:ext cx="0" cy="6985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ectangle 91"/>
            <p:cNvSpPr>
              <a:spLocks noChangeArrowheads="1"/>
            </p:cNvSpPr>
            <p:nvPr/>
          </p:nvSpPr>
          <p:spPr bwMode="auto">
            <a:xfrm>
              <a:off x="3432175" y="3754437"/>
              <a:ext cx="161925" cy="323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92"/>
            <p:cNvSpPr>
              <a:spLocks noChangeArrowheads="1"/>
            </p:cNvSpPr>
            <p:nvPr/>
          </p:nvSpPr>
          <p:spPr bwMode="auto">
            <a:xfrm>
              <a:off x="3455987" y="3684587"/>
              <a:ext cx="114300" cy="69850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Line 93"/>
            <p:cNvSpPr>
              <a:spLocks noChangeShapeType="1"/>
            </p:cNvSpPr>
            <p:nvPr/>
          </p:nvSpPr>
          <p:spPr bwMode="auto">
            <a:xfrm>
              <a:off x="3271837" y="3846512"/>
              <a:ext cx="16033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94"/>
            <p:cNvSpPr>
              <a:spLocks noChangeShapeType="1"/>
            </p:cNvSpPr>
            <p:nvPr/>
          </p:nvSpPr>
          <p:spPr bwMode="auto">
            <a:xfrm>
              <a:off x="3271837" y="4078287"/>
              <a:ext cx="16033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Line 95"/>
            <p:cNvSpPr>
              <a:spLocks noChangeShapeType="1"/>
            </p:cNvSpPr>
            <p:nvPr/>
          </p:nvSpPr>
          <p:spPr bwMode="auto">
            <a:xfrm>
              <a:off x="3132137" y="366236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Line 96"/>
            <p:cNvSpPr>
              <a:spLocks noChangeShapeType="1"/>
            </p:cNvSpPr>
            <p:nvPr/>
          </p:nvSpPr>
          <p:spPr bwMode="auto">
            <a:xfrm>
              <a:off x="3109912" y="3754437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Line 97"/>
            <p:cNvSpPr>
              <a:spLocks noChangeShapeType="1"/>
            </p:cNvSpPr>
            <p:nvPr/>
          </p:nvSpPr>
          <p:spPr bwMode="auto">
            <a:xfrm>
              <a:off x="3109912" y="3800475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Line 98"/>
            <p:cNvSpPr>
              <a:spLocks noChangeShapeType="1"/>
            </p:cNvSpPr>
            <p:nvPr/>
          </p:nvSpPr>
          <p:spPr bwMode="auto">
            <a:xfrm>
              <a:off x="3109912" y="3846512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Line 99"/>
            <p:cNvSpPr>
              <a:spLocks noChangeShapeType="1"/>
            </p:cNvSpPr>
            <p:nvPr/>
          </p:nvSpPr>
          <p:spPr bwMode="auto">
            <a:xfrm>
              <a:off x="3109912" y="3892550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9" name="Line 100"/>
            <p:cNvSpPr>
              <a:spLocks noChangeShapeType="1"/>
            </p:cNvSpPr>
            <p:nvPr/>
          </p:nvSpPr>
          <p:spPr bwMode="auto">
            <a:xfrm>
              <a:off x="3109912" y="3940175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Line 101"/>
            <p:cNvSpPr>
              <a:spLocks noChangeShapeType="1"/>
            </p:cNvSpPr>
            <p:nvPr/>
          </p:nvSpPr>
          <p:spPr bwMode="auto">
            <a:xfrm>
              <a:off x="3109912" y="3986212"/>
              <a:ext cx="115888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1" name="Line 102"/>
            <p:cNvSpPr>
              <a:spLocks noChangeShapeType="1"/>
            </p:cNvSpPr>
            <p:nvPr/>
          </p:nvSpPr>
          <p:spPr bwMode="auto">
            <a:xfrm>
              <a:off x="3478212" y="3800475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Line 103"/>
            <p:cNvSpPr>
              <a:spLocks noChangeShapeType="1"/>
            </p:cNvSpPr>
            <p:nvPr/>
          </p:nvSpPr>
          <p:spPr bwMode="auto">
            <a:xfrm>
              <a:off x="3478212" y="384651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3" name="Line 104"/>
            <p:cNvSpPr>
              <a:spLocks noChangeShapeType="1"/>
            </p:cNvSpPr>
            <p:nvPr/>
          </p:nvSpPr>
          <p:spPr bwMode="auto">
            <a:xfrm>
              <a:off x="3478212" y="3892550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Line 105"/>
            <p:cNvSpPr>
              <a:spLocks noChangeShapeType="1"/>
            </p:cNvSpPr>
            <p:nvPr/>
          </p:nvSpPr>
          <p:spPr bwMode="auto">
            <a:xfrm>
              <a:off x="3478212" y="3940175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>
              <a:off x="3478212" y="3986212"/>
              <a:ext cx="69850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Line 107"/>
            <p:cNvSpPr>
              <a:spLocks noChangeShapeType="1"/>
            </p:cNvSpPr>
            <p:nvPr/>
          </p:nvSpPr>
          <p:spPr bwMode="auto">
            <a:xfrm>
              <a:off x="3317875" y="3892550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7" name="Line 108"/>
            <p:cNvSpPr>
              <a:spLocks noChangeShapeType="1"/>
            </p:cNvSpPr>
            <p:nvPr/>
          </p:nvSpPr>
          <p:spPr bwMode="auto">
            <a:xfrm>
              <a:off x="3317875" y="3940175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>
              <a:off x="3317875" y="3986212"/>
              <a:ext cx="68263" cy="0"/>
            </a:xfrm>
            <a:prstGeom prst="line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Rectangle 110"/>
            <p:cNvSpPr>
              <a:spLocks noChangeArrowheads="1"/>
            </p:cNvSpPr>
            <p:nvPr/>
          </p:nvSpPr>
          <p:spPr bwMode="auto">
            <a:xfrm>
              <a:off x="3132137" y="4032250"/>
              <a:ext cx="46038" cy="4603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Rectangle 111"/>
            <p:cNvSpPr>
              <a:spLocks noChangeArrowheads="1"/>
            </p:cNvSpPr>
            <p:nvPr/>
          </p:nvSpPr>
          <p:spPr bwMode="auto">
            <a:xfrm>
              <a:off x="3502025" y="4032250"/>
              <a:ext cx="46038" cy="46037"/>
            </a:xfrm>
            <a:prstGeom prst="rect">
              <a:avLst/>
            </a:prstGeom>
            <a:grp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646721" y="4370717"/>
            <a:ext cx="117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Corporate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56871" y="3002703"/>
            <a:ext cx="623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Web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124297" y="2812763"/>
            <a:ext cx="714028" cy="718435"/>
            <a:chOff x="1972022" y="1233427"/>
            <a:chExt cx="541827" cy="545171"/>
          </a:xfrm>
        </p:grpSpPr>
        <p:sp>
          <p:nvSpPr>
            <p:cNvPr id="147" name="Oval 5"/>
            <p:cNvSpPr>
              <a:spLocks noChangeArrowheads="1"/>
            </p:cNvSpPr>
            <p:nvPr/>
          </p:nvSpPr>
          <p:spPr bwMode="auto">
            <a:xfrm>
              <a:off x="1972022" y="1233427"/>
              <a:ext cx="541827" cy="545171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8" name="Freeform 6"/>
            <p:cNvSpPr>
              <a:spLocks/>
            </p:cNvSpPr>
            <p:nvPr/>
          </p:nvSpPr>
          <p:spPr bwMode="auto">
            <a:xfrm>
              <a:off x="2159320" y="1243461"/>
              <a:ext cx="13378" cy="53514"/>
            </a:xfrm>
            <a:custGeom>
              <a:avLst/>
              <a:gdLst>
                <a:gd name="T0" fmla="*/ 2 w 2"/>
                <a:gd name="T1" fmla="*/ 9 h 9"/>
                <a:gd name="T2" fmla="*/ 0 w 2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9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9" name="Freeform 7"/>
            <p:cNvSpPr>
              <a:spLocks/>
            </p:cNvSpPr>
            <p:nvPr/>
          </p:nvSpPr>
          <p:spPr bwMode="auto">
            <a:xfrm>
              <a:off x="2212834" y="1380590"/>
              <a:ext cx="163886" cy="107027"/>
            </a:xfrm>
            <a:custGeom>
              <a:avLst/>
              <a:gdLst>
                <a:gd name="T0" fmla="*/ 28 w 28"/>
                <a:gd name="T1" fmla="*/ 18 h 18"/>
                <a:gd name="T2" fmla="*/ 0 w 28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18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Freeform 8"/>
            <p:cNvSpPr>
              <a:spLocks/>
            </p:cNvSpPr>
            <p:nvPr/>
          </p:nvSpPr>
          <p:spPr bwMode="auto">
            <a:xfrm>
              <a:off x="2473713" y="1480928"/>
              <a:ext cx="40135" cy="6689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Freeform 9"/>
            <p:cNvSpPr>
              <a:spLocks/>
            </p:cNvSpPr>
            <p:nvPr/>
          </p:nvSpPr>
          <p:spPr bwMode="auto">
            <a:xfrm>
              <a:off x="2176043" y="1651504"/>
              <a:ext cx="147163" cy="120406"/>
            </a:xfrm>
            <a:custGeom>
              <a:avLst/>
              <a:gdLst>
                <a:gd name="T0" fmla="*/ 25 w 25"/>
                <a:gd name="T1" fmla="*/ 0 h 20"/>
                <a:gd name="T2" fmla="*/ 0 w 25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20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Freeform 10"/>
            <p:cNvSpPr>
              <a:spLocks/>
            </p:cNvSpPr>
            <p:nvPr/>
          </p:nvSpPr>
          <p:spPr bwMode="auto">
            <a:xfrm>
              <a:off x="2366686" y="1534442"/>
              <a:ext cx="33446" cy="60203"/>
            </a:xfrm>
            <a:custGeom>
              <a:avLst/>
              <a:gdLst>
                <a:gd name="T0" fmla="*/ 6 w 6"/>
                <a:gd name="T1" fmla="*/ 0 h 10"/>
                <a:gd name="T2" fmla="*/ 0 w 6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3" name="Freeform 11"/>
            <p:cNvSpPr>
              <a:spLocks/>
            </p:cNvSpPr>
            <p:nvPr/>
          </p:nvSpPr>
          <p:spPr bwMode="auto">
            <a:xfrm>
              <a:off x="2436923" y="1343800"/>
              <a:ext cx="23412" cy="100338"/>
            </a:xfrm>
            <a:custGeom>
              <a:avLst/>
              <a:gdLst>
                <a:gd name="T0" fmla="*/ 4 w 4"/>
                <a:gd name="T1" fmla="*/ 0 h 17"/>
                <a:gd name="T2" fmla="*/ 0 w 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4" name="Freeform 12"/>
            <p:cNvSpPr>
              <a:spLocks/>
            </p:cNvSpPr>
            <p:nvPr/>
          </p:nvSpPr>
          <p:spPr bwMode="auto">
            <a:xfrm>
              <a:off x="1988745" y="1597990"/>
              <a:ext cx="60203" cy="13378"/>
            </a:xfrm>
            <a:custGeom>
              <a:avLst/>
              <a:gdLst>
                <a:gd name="T0" fmla="*/ 10 w 10"/>
                <a:gd name="T1" fmla="*/ 2 h 2"/>
                <a:gd name="T2" fmla="*/ 0 w 1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5" name="Freeform 13"/>
            <p:cNvSpPr>
              <a:spLocks/>
            </p:cNvSpPr>
            <p:nvPr/>
          </p:nvSpPr>
          <p:spPr bwMode="auto">
            <a:xfrm>
              <a:off x="2095773" y="1621402"/>
              <a:ext cx="110372" cy="13378"/>
            </a:xfrm>
            <a:custGeom>
              <a:avLst/>
              <a:gdLst>
                <a:gd name="T0" fmla="*/ 19 w 19"/>
                <a:gd name="T1" fmla="*/ 2 h 2"/>
                <a:gd name="T2" fmla="*/ 0 w 19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6" name="Freeform 14"/>
            <p:cNvSpPr>
              <a:spLocks/>
            </p:cNvSpPr>
            <p:nvPr/>
          </p:nvSpPr>
          <p:spPr bwMode="auto">
            <a:xfrm>
              <a:off x="2276382" y="1634780"/>
              <a:ext cx="36791" cy="0"/>
            </a:xfrm>
            <a:custGeom>
              <a:avLst/>
              <a:gdLst>
                <a:gd name="T0" fmla="*/ 6 w 6"/>
                <a:gd name="T1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7" name="Freeform 15"/>
            <p:cNvSpPr>
              <a:spLocks/>
            </p:cNvSpPr>
            <p:nvPr/>
          </p:nvSpPr>
          <p:spPr bwMode="auto">
            <a:xfrm>
              <a:off x="2383409" y="1604679"/>
              <a:ext cx="107027" cy="23412"/>
            </a:xfrm>
            <a:custGeom>
              <a:avLst/>
              <a:gdLst>
                <a:gd name="T0" fmla="*/ 18 w 18"/>
                <a:gd name="T1" fmla="*/ 0 h 4"/>
                <a:gd name="T2" fmla="*/ 0 w 1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8" name="Freeform 16"/>
            <p:cNvSpPr>
              <a:spLocks/>
            </p:cNvSpPr>
            <p:nvPr/>
          </p:nvSpPr>
          <p:spPr bwMode="auto">
            <a:xfrm>
              <a:off x="2058982" y="1303664"/>
              <a:ext cx="83615" cy="30101"/>
            </a:xfrm>
            <a:custGeom>
              <a:avLst/>
              <a:gdLst>
                <a:gd name="T0" fmla="*/ 14 w 14"/>
                <a:gd name="T1" fmla="*/ 5 h 5"/>
                <a:gd name="T2" fmla="*/ 12 w 14"/>
                <a:gd name="T3" fmla="*/ 5 h 5"/>
                <a:gd name="T4" fmla="*/ 0 w 1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" name="Freeform 17"/>
            <p:cNvSpPr>
              <a:spLocks/>
            </p:cNvSpPr>
            <p:nvPr/>
          </p:nvSpPr>
          <p:spPr bwMode="auto">
            <a:xfrm>
              <a:off x="2236246" y="1273563"/>
              <a:ext cx="147163" cy="63548"/>
            </a:xfrm>
            <a:custGeom>
              <a:avLst/>
              <a:gdLst>
                <a:gd name="T0" fmla="*/ 25 w 25"/>
                <a:gd name="T1" fmla="*/ 0 h 11"/>
                <a:gd name="T2" fmla="*/ 0 w 25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1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" name="Freeform 18"/>
            <p:cNvSpPr>
              <a:spLocks/>
            </p:cNvSpPr>
            <p:nvPr/>
          </p:nvSpPr>
          <p:spPr bwMode="auto">
            <a:xfrm>
              <a:off x="2259658" y="1664882"/>
              <a:ext cx="60203" cy="100338"/>
            </a:xfrm>
            <a:custGeom>
              <a:avLst/>
              <a:gdLst>
                <a:gd name="T0" fmla="*/ 0 w 10"/>
                <a:gd name="T1" fmla="*/ 0 h 17"/>
                <a:gd name="T2" fmla="*/ 10 w 10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1" name="Freeform 19"/>
            <p:cNvSpPr>
              <a:spLocks/>
            </p:cNvSpPr>
            <p:nvPr/>
          </p:nvSpPr>
          <p:spPr bwMode="auto">
            <a:xfrm>
              <a:off x="2135908" y="1534442"/>
              <a:ext cx="83615" cy="70237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2" name="Freeform 20"/>
            <p:cNvSpPr>
              <a:spLocks/>
            </p:cNvSpPr>
            <p:nvPr/>
          </p:nvSpPr>
          <p:spPr bwMode="auto">
            <a:xfrm>
              <a:off x="1972022" y="1474239"/>
              <a:ext cx="76926" cy="23412"/>
            </a:xfrm>
            <a:custGeom>
              <a:avLst/>
              <a:gdLst>
                <a:gd name="T0" fmla="*/ 0 w 13"/>
                <a:gd name="T1" fmla="*/ 0 h 4"/>
                <a:gd name="T2" fmla="*/ 13 w 13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" name="Freeform 21"/>
            <p:cNvSpPr>
              <a:spLocks/>
            </p:cNvSpPr>
            <p:nvPr/>
          </p:nvSpPr>
          <p:spPr bwMode="auto">
            <a:xfrm>
              <a:off x="2035570" y="1648159"/>
              <a:ext cx="23412" cy="33446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" name="Freeform 22"/>
            <p:cNvSpPr>
              <a:spLocks/>
            </p:cNvSpPr>
            <p:nvPr/>
          </p:nvSpPr>
          <p:spPr bwMode="auto">
            <a:xfrm>
              <a:off x="2075705" y="1564544"/>
              <a:ext cx="13378" cy="33446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" name="Freeform 23"/>
            <p:cNvSpPr>
              <a:spLocks/>
            </p:cNvSpPr>
            <p:nvPr/>
          </p:nvSpPr>
          <p:spPr bwMode="auto">
            <a:xfrm>
              <a:off x="2028881" y="1333766"/>
              <a:ext cx="60203" cy="133784"/>
            </a:xfrm>
            <a:custGeom>
              <a:avLst/>
              <a:gdLst>
                <a:gd name="T0" fmla="*/ 0 w 10"/>
                <a:gd name="T1" fmla="*/ 0 h 23"/>
                <a:gd name="T2" fmla="*/ 10 w 10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" name="Oval 24"/>
            <p:cNvSpPr>
              <a:spLocks noChangeArrowheads="1"/>
            </p:cNvSpPr>
            <p:nvPr/>
          </p:nvSpPr>
          <p:spPr bwMode="auto">
            <a:xfrm>
              <a:off x="2142597" y="1296975"/>
              <a:ext cx="93649" cy="93649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" name="Oval 25"/>
            <p:cNvSpPr>
              <a:spLocks noChangeArrowheads="1"/>
            </p:cNvSpPr>
            <p:nvPr/>
          </p:nvSpPr>
          <p:spPr bwMode="auto">
            <a:xfrm>
              <a:off x="2048948" y="1467550"/>
              <a:ext cx="93649" cy="96994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8" name="Oval 26"/>
            <p:cNvSpPr>
              <a:spLocks noChangeArrowheads="1"/>
            </p:cNvSpPr>
            <p:nvPr/>
          </p:nvSpPr>
          <p:spPr bwMode="auto">
            <a:xfrm>
              <a:off x="2048948" y="1597990"/>
              <a:ext cx="46825" cy="50169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9" name="Oval 27"/>
            <p:cNvSpPr>
              <a:spLocks noChangeArrowheads="1"/>
            </p:cNvSpPr>
            <p:nvPr/>
          </p:nvSpPr>
          <p:spPr bwMode="auto">
            <a:xfrm>
              <a:off x="2206145" y="1597990"/>
              <a:ext cx="70237" cy="73581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0" name="Oval 28"/>
            <p:cNvSpPr>
              <a:spLocks noChangeArrowheads="1"/>
            </p:cNvSpPr>
            <p:nvPr/>
          </p:nvSpPr>
          <p:spPr bwMode="auto">
            <a:xfrm>
              <a:off x="2313172" y="1587956"/>
              <a:ext cx="70237" cy="70237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1" name="Oval 29"/>
            <p:cNvSpPr>
              <a:spLocks noChangeArrowheads="1"/>
            </p:cNvSpPr>
            <p:nvPr/>
          </p:nvSpPr>
          <p:spPr bwMode="auto">
            <a:xfrm>
              <a:off x="2376720" y="1444138"/>
              <a:ext cx="96994" cy="96994"/>
            </a:xfrm>
            <a:prstGeom prst="ellipse">
              <a:avLst/>
            </a:pr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3961636" y="2867248"/>
            <a:ext cx="732601" cy="574675"/>
            <a:chOff x="849312" y="2559050"/>
            <a:chExt cx="530225" cy="415925"/>
          </a:xfrm>
        </p:grpSpPr>
        <p:sp>
          <p:nvSpPr>
            <p:cNvPr id="173" name="Freeform 346"/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" name="Line 347"/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5" name="Oval 348"/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6" name="Oval 349"/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7" name="Oval 350"/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" name="Freeform 351"/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w="25400" cap="flat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05075" y="2990850"/>
            <a:ext cx="945030" cy="1047749"/>
            <a:chOff x="2514600" y="3057525"/>
            <a:chExt cx="945030" cy="1047749"/>
          </a:xfrm>
        </p:grpSpPr>
        <p:grpSp>
          <p:nvGrpSpPr>
            <p:cNvPr id="180" name="Group 179"/>
            <p:cNvGrpSpPr/>
            <p:nvPr/>
          </p:nvGrpSpPr>
          <p:grpSpPr>
            <a:xfrm>
              <a:off x="2514600" y="3057525"/>
              <a:ext cx="945030" cy="1047749"/>
              <a:chOff x="8597900" y="1254126"/>
              <a:chExt cx="438150" cy="485774"/>
            </a:xfrm>
            <a:solidFill>
              <a:schemeClr val="bg1"/>
            </a:solidFill>
          </p:grpSpPr>
          <p:sp>
            <p:nvSpPr>
              <p:cNvPr id="195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2688017" y="3106452"/>
              <a:ext cx="585475" cy="289259"/>
              <a:chOff x="5729775" y="4117411"/>
              <a:chExt cx="866713" cy="855391"/>
            </a:xfrm>
            <a:solidFill>
              <a:schemeClr val="accent1"/>
            </a:solidFill>
          </p:grpSpPr>
          <p:sp>
            <p:nvSpPr>
              <p:cNvPr id="182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25725" y="1733550"/>
            <a:ext cx="755017" cy="755017"/>
            <a:chOff x="2673350" y="1733550"/>
            <a:chExt cx="755017" cy="755017"/>
          </a:xfrm>
        </p:grpSpPr>
        <p:sp>
          <p:nvSpPr>
            <p:cNvPr id="140" name="Hexagon 139"/>
            <p:cNvSpPr/>
            <p:nvPr/>
          </p:nvSpPr>
          <p:spPr>
            <a:xfrm>
              <a:off x="2705100" y="1855470"/>
              <a:ext cx="662940" cy="571500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en-US" kern="0" dirty="0" err="1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2673350" y="1733550"/>
              <a:ext cx="755017" cy="755017"/>
              <a:chOff x="6216651" y="4842829"/>
              <a:chExt cx="484188" cy="484188"/>
            </a:xfrm>
          </p:grpSpPr>
          <p:sp>
            <p:nvSpPr>
              <p:cNvPr id="200" name="Freeform 475"/>
              <p:cNvSpPr>
                <a:spLocks/>
              </p:cNvSpPr>
              <p:nvPr/>
            </p:nvSpPr>
            <p:spPr bwMode="auto">
              <a:xfrm>
                <a:off x="6586538" y="4877754"/>
                <a:ext cx="92075" cy="80963"/>
              </a:xfrm>
              <a:custGeom>
                <a:avLst/>
                <a:gdLst>
                  <a:gd name="T0" fmla="*/ 58 w 58"/>
                  <a:gd name="T1" fmla="*/ 11 h 51"/>
                  <a:gd name="T2" fmla="*/ 0 w 58"/>
                  <a:gd name="T3" fmla="*/ 0 h 51"/>
                  <a:gd name="T4" fmla="*/ 3 w 58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51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1" name="Freeform 476"/>
              <p:cNvSpPr>
                <a:spLocks/>
              </p:cNvSpPr>
              <p:nvPr/>
            </p:nvSpPr>
            <p:spPr bwMode="auto">
              <a:xfrm>
                <a:off x="6229351" y="5211129"/>
                <a:ext cx="103188" cy="80963"/>
              </a:xfrm>
              <a:custGeom>
                <a:avLst/>
                <a:gdLst>
                  <a:gd name="T0" fmla="*/ 0 w 65"/>
                  <a:gd name="T1" fmla="*/ 37 h 51"/>
                  <a:gd name="T2" fmla="*/ 65 w 65"/>
                  <a:gd name="T3" fmla="*/ 51 h 51"/>
                  <a:gd name="T4" fmla="*/ 58 w 65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51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2" name="Freeform 477"/>
              <p:cNvSpPr>
                <a:spLocks/>
              </p:cNvSpPr>
              <p:nvPr/>
            </p:nvSpPr>
            <p:spPr bwMode="auto">
              <a:xfrm>
                <a:off x="6407151" y="4877754"/>
                <a:ext cx="293688" cy="449263"/>
              </a:xfrm>
              <a:custGeom>
                <a:avLst/>
                <a:gdLst>
                  <a:gd name="T0" fmla="*/ 31 w 51"/>
                  <a:gd name="T1" fmla="*/ 0 h 78"/>
                  <a:gd name="T2" fmla="*/ 51 w 51"/>
                  <a:gd name="T3" fmla="*/ 36 h 78"/>
                  <a:gd name="T4" fmla="*/ 9 w 51"/>
                  <a:gd name="T5" fmla="*/ 78 h 78"/>
                  <a:gd name="T6" fmla="*/ 0 w 51"/>
                  <a:gd name="T7" fmla="*/ 7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Freeform 478"/>
              <p:cNvSpPr>
                <a:spLocks/>
              </p:cNvSpPr>
              <p:nvPr/>
            </p:nvSpPr>
            <p:spPr bwMode="auto">
              <a:xfrm>
                <a:off x="6216651" y="4842829"/>
                <a:ext cx="295275" cy="449263"/>
              </a:xfrm>
              <a:custGeom>
                <a:avLst/>
                <a:gdLst>
                  <a:gd name="T0" fmla="*/ 20 w 51"/>
                  <a:gd name="T1" fmla="*/ 78 h 78"/>
                  <a:gd name="T2" fmla="*/ 0 w 51"/>
                  <a:gd name="T3" fmla="*/ 42 h 78"/>
                  <a:gd name="T4" fmla="*/ 42 w 51"/>
                  <a:gd name="T5" fmla="*/ 0 h 78"/>
                  <a:gd name="T6" fmla="*/ 51 w 51"/>
                  <a:gd name="T7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w="25400" cap="rnd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Freeform 5"/>
              <p:cNvSpPr>
                <a:spLocks/>
              </p:cNvSpPr>
              <p:nvPr/>
            </p:nvSpPr>
            <p:spPr bwMode="auto">
              <a:xfrm>
                <a:off x="6297613" y="4969060"/>
                <a:ext cx="312737" cy="191586"/>
              </a:xfrm>
              <a:custGeom>
                <a:avLst/>
                <a:gdLst>
                  <a:gd name="T0" fmla="*/ 92 w 92"/>
                  <a:gd name="T1" fmla="*/ 36 h 56"/>
                  <a:gd name="T2" fmla="*/ 71 w 92"/>
                  <a:gd name="T3" fmla="*/ 16 h 56"/>
                  <a:gd name="T4" fmla="*/ 46 w 92"/>
                  <a:gd name="T5" fmla="*/ 0 h 56"/>
                  <a:gd name="T6" fmla="*/ 18 w 92"/>
                  <a:gd name="T7" fmla="*/ 26 h 56"/>
                  <a:gd name="T8" fmla="*/ 0 w 92"/>
                  <a:gd name="T9" fmla="*/ 41 h 56"/>
                  <a:gd name="T10" fmla="*/ 16 w 92"/>
                  <a:gd name="T11" fmla="*/ 56 h 56"/>
                  <a:gd name="T12" fmla="*/ 74 w 92"/>
                  <a:gd name="T13" fmla="*/ 56 h 56"/>
                  <a:gd name="T14" fmla="*/ 92 w 92"/>
                  <a:gd name="T15" fmla="*/ 3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6">
                    <a:moveTo>
                      <a:pt x="92" y="36"/>
                    </a:moveTo>
                    <a:cubicBezTo>
                      <a:pt x="92" y="25"/>
                      <a:pt x="83" y="16"/>
                      <a:pt x="71" y="16"/>
                    </a:cubicBezTo>
                    <a:cubicBezTo>
                      <a:pt x="67" y="7"/>
                      <a:pt x="57" y="0"/>
                      <a:pt x="46" y="0"/>
                    </a:cubicBezTo>
                    <a:cubicBezTo>
                      <a:pt x="31" y="0"/>
                      <a:pt x="19" y="12"/>
                      <a:pt x="18" y="26"/>
                    </a:cubicBezTo>
                    <a:cubicBezTo>
                      <a:pt x="9" y="24"/>
                      <a:pt x="0" y="31"/>
                      <a:pt x="0" y="41"/>
                    </a:cubicBezTo>
                    <a:cubicBezTo>
                      <a:pt x="0" y="56"/>
                      <a:pt x="16" y="56"/>
                      <a:pt x="16" y="56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74" y="56"/>
                      <a:pt x="92" y="54"/>
                      <a:pt x="92" y="36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610798" y="1075479"/>
            <a:ext cx="5462891" cy="4707043"/>
            <a:chOff x="6610798" y="1070166"/>
            <a:chExt cx="5462891" cy="4707043"/>
          </a:xfrm>
        </p:grpSpPr>
        <p:sp>
          <p:nvSpPr>
            <p:cNvPr id="143" name="TextBox 142"/>
            <p:cNvSpPr txBox="1"/>
            <p:nvPr/>
          </p:nvSpPr>
          <p:spPr>
            <a:xfrm>
              <a:off x="6610801" y="1070166"/>
              <a:ext cx="546288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Structured and semi-structured data (JSON, XML, Avro, Parquet, ORC)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610800" y="2341663"/>
              <a:ext cx="526188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Centralized storage of data, accessible by any user &amp; application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610798" y="4013270"/>
              <a:ext cx="47525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Multi-petabyte scale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10799" y="4884657"/>
              <a:ext cx="475252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ea typeface="Meiryo Regular" charset="-128"/>
                  <a:cs typeface="Meiryo Regular" charset="-128"/>
                </a:rPr>
                <a:t>Query petabytes of data in as little as a few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8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val 100"/>
          <p:cNvSpPr/>
          <p:nvPr/>
        </p:nvSpPr>
        <p:spPr>
          <a:xfrm>
            <a:off x="1539240" y="2038350"/>
            <a:ext cx="2937510" cy="2937510"/>
          </a:xfrm>
          <a:prstGeom prst="ellipse">
            <a:avLst/>
          </a:prstGeom>
          <a:noFill/>
          <a:ln w="60325" cap="rnd">
            <a:solidFill>
              <a:schemeClr val="accent1">
                <a:lumMod val="40000"/>
                <a:lumOff val="60000"/>
              </a:schemeClr>
            </a:solidFill>
            <a:prstDash val="lgDashDotDot"/>
          </a:ln>
        </p:spPr>
        <p:txBody>
          <a:bodyPr wrap="squar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247775" y="4181475"/>
            <a:ext cx="723900" cy="5524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eiryo Regular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of your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0801" y="428179"/>
            <a:ext cx="53779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Up to 200x faster than solutions not built for the cloud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Maintains a consistent SLA – resources grow and shrink automatically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Loading data does not impact query performance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Multiple groups access data </a:t>
            </a:r>
            <a:b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</a:br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at the same time with no performance degradation</a:t>
            </a:r>
          </a:p>
          <a:p>
            <a:endParaRPr lang="en-US" sz="2400" dirty="0">
              <a:solidFill>
                <a:srgbClr val="FFFFFF"/>
              </a:solidFill>
              <a:ea typeface="Meiryo Regular" charset="-128"/>
              <a:cs typeface="Meiryo Regular" charset="-128"/>
            </a:endParaRPr>
          </a:p>
          <a:p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Supports an unlimited number </a:t>
            </a:r>
            <a:b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</a:br>
            <a:r>
              <a:rPr lang="en-US" sz="2400" dirty="0">
                <a:solidFill>
                  <a:srgbClr val="FFFFFF"/>
                </a:solidFill>
                <a:ea typeface="Meiryo Regular" charset="-128"/>
                <a:cs typeface="Meiryo Regular" charset="-128"/>
              </a:rPr>
              <a:t>of simultaneous users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543089" y="1570236"/>
            <a:ext cx="1242648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Data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exploration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57962" y="4937791"/>
            <a:ext cx="1109598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BI/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Reporting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30787" y="1570236"/>
            <a:ext cx="1107483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Predictive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analytics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57979" y="4937791"/>
            <a:ext cx="1326004" cy="54053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Data-driven </a:t>
            </a:r>
            <a:b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</a:br>
            <a:r>
              <a:rPr lang="en-US" sz="1600" dirty="0">
                <a:solidFill>
                  <a:srgbClr val="666666"/>
                </a:solidFill>
                <a:ea typeface="Meiryo" charset="-128"/>
                <a:cs typeface="Meiryo" charset="-128"/>
              </a:rPr>
              <a:t>applications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0" y="5899236"/>
            <a:ext cx="6086475" cy="43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Diverse applications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2505075" y="2990850"/>
            <a:ext cx="945030" cy="1047749"/>
            <a:chOff x="2514600" y="3057525"/>
            <a:chExt cx="945030" cy="1047749"/>
          </a:xfrm>
        </p:grpSpPr>
        <p:grpSp>
          <p:nvGrpSpPr>
            <p:cNvPr id="103" name="Group 102"/>
            <p:cNvGrpSpPr/>
            <p:nvPr/>
          </p:nvGrpSpPr>
          <p:grpSpPr>
            <a:xfrm>
              <a:off x="2514600" y="3057525"/>
              <a:ext cx="945030" cy="1047749"/>
              <a:chOff x="8597900" y="1254126"/>
              <a:chExt cx="438150" cy="485774"/>
            </a:xfrm>
            <a:solidFill>
              <a:schemeClr val="bg1"/>
            </a:solidFill>
          </p:grpSpPr>
          <p:sp>
            <p:nvSpPr>
              <p:cNvPr id="124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12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688017" y="3106452"/>
              <a:ext cx="585475" cy="289259"/>
              <a:chOff x="5729775" y="4117411"/>
              <a:chExt cx="866713" cy="855391"/>
            </a:xfrm>
            <a:solidFill>
              <a:schemeClr val="accent1"/>
            </a:solidFill>
          </p:grpSpPr>
          <p:sp>
            <p:nvSpPr>
              <p:cNvPr id="111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3859358" y="2095499"/>
            <a:ext cx="779293" cy="798357"/>
            <a:chOff x="8609012" y="4654550"/>
            <a:chExt cx="519113" cy="531812"/>
          </a:xfrm>
        </p:grpSpPr>
        <p:sp>
          <p:nvSpPr>
            <p:cNvPr id="129" name="Oval 179"/>
            <p:cNvSpPr>
              <a:spLocks noChangeArrowheads="1"/>
            </p:cNvSpPr>
            <p:nvPr/>
          </p:nvSpPr>
          <p:spPr bwMode="auto">
            <a:xfrm>
              <a:off x="8655050" y="4654550"/>
              <a:ext cx="161925" cy="161925"/>
            </a:xfrm>
            <a:prstGeom prst="ellips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0" name="Freeform 180"/>
            <p:cNvSpPr>
              <a:spLocks/>
            </p:cNvSpPr>
            <p:nvPr/>
          </p:nvSpPr>
          <p:spPr bwMode="auto">
            <a:xfrm>
              <a:off x="8609012" y="4862512"/>
              <a:ext cx="254000" cy="3238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8" y="26"/>
                    <a:pt x="44" y="16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1" name="Freeform 181"/>
            <p:cNvSpPr>
              <a:spLocks/>
            </p:cNvSpPr>
            <p:nvPr/>
          </p:nvSpPr>
          <p:spPr bwMode="auto">
            <a:xfrm>
              <a:off x="8713787" y="4862512"/>
              <a:ext cx="46038" cy="16192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Freeform 182"/>
            <p:cNvSpPr>
              <a:spLocks/>
            </p:cNvSpPr>
            <p:nvPr/>
          </p:nvSpPr>
          <p:spPr bwMode="auto">
            <a:xfrm>
              <a:off x="8886825" y="4678362"/>
              <a:ext cx="241300" cy="323850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204">
                  <a:moveTo>
                    <a:pt x="14" y="204"/>
                  </a:moveTo>
                  <a:lnTo>
                    <a:pt x="152" y="204"/>
                  </a:lnTo>
                  <a:lnTo>
                    <a:pt x="152" y="0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3" name="Freeform 183"/>
            <p:cNvSpPr>
              <a:spLocks/>
            </p:cNvSpPr>
            <p:nvPr/>
          </p:nvSpPr>
          <p:spPr bwMode="auto">
            <a:xfrm>
              <a:off x="8921750" y="4735512"/>
              <a:ext cx="142875" cy="185738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939369" y="4141454"/>
            <a:ext cx="695470" cy="695470"/>
            <a:chOff x="1957387" y="4729162"/>
            <a:chExt cx="530226" cy="530226"/>
          </a:xfrm>
        </p:grpSpPr>
        <p:sp>
          <p:nvSpPr>
            <p:cNvPr id="135" name="Freeform 642"/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solidFill>
              <a:srgbClr val="FFFFFF"/>
            </a:solidFill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6" name="Line 643"/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7" name="Oval 644"/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Oval 645"/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9" name="Oval 646"/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0" name="Oval 647"/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Line 648"/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2" name="Line 649"/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" name="Line 650"/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4" name="Line 651"/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5" name="Line 652"/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6" name="Line 653"/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7" name="Line 654"/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8" name="Line 655"/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9" name="Line 656"/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485365" y="2151395"/>
            <a:ext cx="616883" cy="686564"/>
            <a:chOff x="8621712" y="1338262"/>
            <a:chExt cx="477838" cy="531813"/>
          </a:xfrm>
        </p:grpSpPr>
        <p:sp>
          <p:nvSpPr>
            <p:cNvPr id="151" name="Freeform 355"/>
            <p:cNvSpPr>
              <a:spLocks/>
            </p:cNvSpPr>
            <p:nvPr/>
          </p:nvSpPr>
          <p:spPr bwMode="auto">
            <a:xfrm>
              <a:off x="8621712" y="1338262"/>
              <a:ext cx="477838" cy="531813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Rectangle 356"/>
            <p:cNvSpPr>
              <a:spLocks noChangeArrowheads="1"/>
            </p:cNvSpPr>
            <p:nvPr/>
          </p:nvSpPr>
          <p:spPr bwMode="auto">
            <a:xfrm>
              <a:off x="8736012" y="1476375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3" name="Rectangle 357"/>
            <p:cNvSpPr>
              <a:spLocks noChangeArrowheads="1"/>
            </p:cNvSpPr>
            <p:nvPr/>
          </p:nvSpPr>
          <p:spPr bwMode="auto">
            <a:xfrm>
              <a:off x="8782050" y="1592262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4" name="Rectangle 358"/>
            <p:cNvSpPr>
              <a:spLocks noChangeArrowheads="1"/>
            </p:cNvSpPr>
            <p:nvPr/>
          </p:nvSpPr>
          <p:spPr bwMode="auto">
            <a:xfrm>
              <a:off x="8921750" y="1476375"/>
              <a:ext cx="46038" cy="69850"/>
            </a:xfrm>
            <a:prstGeom prst="rect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5" name="Line 359"/>
            <p:cNvSpPr>
              <a:spLocks noChangeShapeType="1"/>
            </p:cNvSpPr>
            <p:nvPr/>
          </p:nvSpPr>
          <p:spPr bwMode="auto">
            <a:xfrm>
              <a:off x="8828087" y="1465262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6" name="Line 360"/>
            <p:cNvSpPr>
              <a:spLocks noChangeShapeType="1"/>
            </p:cNvSpPr>
            <p:nvPr/>
          </p:nvSpPr>
          <p:spPr bwMode="auto">
            <a:xfrm>
              <a:off x="8874125" y="1465262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7" name="Line 361"/>
            <p:cNvSpPr>
              <a:spLocks noChangeShapeType="1"/>
            </p:cNvSpPr>
            <p:nvPr/>
          </p:nvSpPr>
          <p:spPr bwMode="auto">
            <a:xfrm>
              <a:off x="8736012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8" name="Line 362"/>
            <p:cNvSpPr>
              <a:spLocks noChangeShapeType="1"/>
            </p:cNvSpPr>
            <p:nvPr/>
          </p:nvSpPr>
          <p:spPr bwMode="auto">
            <a:xfrm>
              <a:off x="8874125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9" name="Line 363"/>
            <p:cNvSpPr>
              <a:spLocks noChangeShapeType="1"/>
            </p:cNvSpPr>
            <p:nvPr/>
          </p:nvSpPr>
          <p:spPr bwMode="auto">
            <a:xfrm>
              <a:off x="8921750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0" name="Line 364"/>
            <p:cNvSpPr>
              <a:spLocks noChangeShapeType="1"/>
            </p:cNvSpPr>
            <p:nvPr/>
          </p:nvSpPr>
          <p:spPr bwMode="auto">
            <a:xfrm>
              <a:off x="8967787" y="1581150"/>
              <a:ext cx="0" cy="92075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331116" y="4140800"/>
            <a:ext cx="696779" cy="696779"/>
            <a:chOff x="1957387" y="3621087"/>
            <a:chExt cx="530225" cy="530225"/>
          </a:xfrm>
        </p:grpSpPr>
        <p:sp>
          <p:nvSpPr>
            <p:cNvPr id="162" name="Freeform 608"/>
            <p:cNvSpPr>
              <a:spLocks/>
            </p:cNvSpPr>
            <p:nvPr/>
          </p:nvSpPr>
          <p:spPr bwMode="auto">
            <a:xfrm>
              <a:off x="1957387" y="3621087"/>
              <a:ext cx="530225" cy="530225"/>
            </a:xfrm>
            <a:custGeom>
              <a:avLst/>
              <a:gdLst>
                <a:gd name="T0" fmla="*/ 92 w 92"/>
                <a:gd name="T1" fmla="*/ 84 h 92"/>
                <a:gd name="T2" fmla="*/ 84 w 92"/>
                <a:gd name="T3" fmla="*/ 92 h 92"/>
                <a:gd name="T4" fmla="*/ 8 w 92"/>
                <a:gd name="T5" fmla="*/ 92 h 92"/>
                <a:gd name="T6" fmla="*/ 0 w 92"/>
                <a:gd name="T7" fmla="*/ 84 h 92"/>
                <a:gd name="T8" fmla="*/ 0 w 92"/>
                <a:gd name="T9" fmla="*/ 8 h 92"/>
                <a:gd name="T10" fmla="*/ 8 w 92"/>
                <a:gd name="T11" fmla="*/ 0 h 92"/>
                <a:gd name="T12" fmla="*/ 84 w 92"/>
                <a:gd name="T13" fmla="*/ 0 h 92"/>
                <a:gd name="T14" fmla="*/ 92 w 92"/>
                <a:gd name="T15" fmla="*/ 8 h 92"/>
                <a:gd name="T16" fmla="*/ 92 w 92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84"/>
                  </a:moveTo>
                  <a:cubicBezTo>
                    <a:pt x="92" y="88"/>
                    <a:pt x="88" y="92"/>
                    <a:pt x="8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84"/>
                  </a:lnTo>
                  <a:close/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" name="Line 609"/>
            <p:cNvSpPr>
              <a:spLocks noChangeShapeType="1"/>
            </p:cNvSpPr>
            <p:nvPr/>
          </p:nvSpPr>
          <p:spPr bwMode="auto">
            <a:xfrm>
              <a:off x="1957387" y="3736975"/>
              <a:ext cx="530225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4" name="Rectangle 610"/>
            <p:cNvSpPr>
              <a:spLocks noChangeArrowheads="1"/>
            </p:cNvSpPr>
            <p:nvPr/>
          </p:nvSpPr>
          <p:spPr bwMode="auto">
            <a:xfrm>
              <a:off x="2255837" y="3805237"/>
              <a:ext cx="161925" cy="11588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" name="Rectangle 611"/>
            <p:cNvSpPr>
              <a:spLocks noChangeArrowheads="1"/>
            </p:cNvSpPr>
            <p:nvPr/>
          </p:nvSpPr>
          <p:spPr bwMode="auto">
            <a:xfrm>
              <a:off x="2255837" y="3967162"/>
              <a:ext cx="161925" cy="11588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" name="Rectangle 612"/>
            <p:cNvSpPr>
              <a:spLocks noChangeArrowheads="1"/>
            </p:cNvSpPr>
            <p:nvPr/>
          </p:nvSpPr>
          <p:spPr bwMode="auto">
            <a:xfrm>
              <a:off x="2025650" y="3805237"/>
              <a:ext cx="161925" cy="185738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" name="Oval 613"/>
            <p:cNvSpPr>
              <a:spLocks noChangeArrowheads="1"/>
            </p:cNvSpPr>
            <p:nvPr/>
          </p:nvSpPr>
          <p:spPr bwMode="auto">
            <a:xfrm>
              <a:off x="2071687" y="3851275"/>
              <a:ext cx="69850" cy="69850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8" name="Freeform 614"/>
            <p:cNvSpPr>
              <a:spLocks/>
            </p:cNvSpPr>
            <p:nvPr/>
          </p:nvSpPr>
          <p:spPr bwMode="auto">
            <a:xfrm>
              <a:off x="2049462" y="3921125"/>
              <a:ext cx="114300" cy="69850"/>
            </a:xfrm>
            <a:custGeom>
              <a:avLst/>
              <a:gdLst>
                <a:gd name="T0" fmla="*/ 20 w 20"/>
                <a:gd name="T1" fmla="*/ 12 h 12"/>
                <a:gd name="T2" fmla="*/ 0 w 20"/>
                <a:gd name="T3" fmla="*/ 12 h 12"/>
                <a:gd name="T4" fmla="*/ 10 w 20"/>
                <a:gd name="T5" fmla="*/ 0 h 12"/>
                <a:gd name="T6" fmla="*/ 20 w 2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2"/>
                  </a:cubicBezTo>
                  <a:close/>
                </a:path>
              </a:pathLst>
            </a:cu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9" name="Line 615"/>
            <p:cNvSpPr>
              <a:spLocks noChangeShapeType="1"/>
            </p:cNvSpPr>
            <p:nvPr/>
          </p:nvSpPr>
          <p:spPr bwMode="auto">
            <a:xfrm>
              <a:off x="2036762" y="4037012"/>
              <a:ext cx="936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0" name="Line 616"/>
            <p:cNvSpPr>
              <a:spLocks noChangeShapeType="1"/>
            </p:cNvSpPr>
            <p:nvPr/>
          </p:nvSpPr>
          <p:spPr bwMode="auto">
            <a:xfrm>
              <a:off x="2036762" y="4083050"/>
              <a:ext cx="93663" cy="0"/>
            </a:xfrm>
            <a:prstGeom prst="lin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1" name="Oval 617"/>
            <p:cNvSpPr>
              <a:spLocks noChangeArrowheads="1"/>
            </p:cNvSpPr>
            <p:nvPr/>
          </p:nvSpPr>
          <p:spPr bwMode="auto">
            <a:xfrm>
              <a:off x="2025650" y="3667125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2" name="Oval 618"/>
            <p:cNvSpPr>
              <a:spLocks noChangeArrowheads="1"/>
            </p:cNvSpPr>
            <p:nvPr/>
          </p:nvSpPr>
          <p:spPr bwMode="auto">
            <a:xfrm>
              <a:off x="2095500" y="3667125"/>
              <a:ext cx="22225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3" name="Oval 619"/>
            <p:cNvSpPr>
              <a:spLocks noChangeArrowheads="1"/>
            </p:cNvSpPr>
            <p:nvPr/>
          </p:nvSpPr>
          <p:spPr bwMode="auto">
            <a:xfrm>
              <a:off x="2163762" y="3667125"/>
              <a:ext cx="23813" cy="23813"/>
            </a:xfrm>
            <a:prstGeom prst="ellipse">
              <a:avLst/>
            </a:prstGeom>
            <a:noFill/>
            <a:ln w="25400" cap="rnd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8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12F5-5FA7-4D37-A827-0E1F1223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290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637B9-A8EE-BC0F-F373-D72B9BB99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87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C9AF-DFED-45ED-862A-2348225F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multi-cluster, shared data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53199-E5E1-4D2B-881D-9EA39634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6536136" cy="516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5D3C7-E35B-430B-B5C1-60D3D3D922A6}"/>
              </a:ext>
            </a:extLst>
          </p:cNvPr>
          <p:cNvSpPr txBox="1"/>
          <p:nvPr/>
        </p:nvSpPr>
        <p:spPr>
          <a:xfrm>
            <a:off x="7638585" y="1427359"/>
            <a:ext cx="45534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>
              <a:defRPr sz="25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sz="2400" b="0" dirty="0"/>
              <a:t>independent &amp; stateless services</a:t>
            </a:r>
          </a:p>
          <a:p>
            <a:r>
              <a:rPr lang="en-US" sz="2400" b="0" dirty="0"/>
              <a:t>brain of the system</a:t>
            </a:r>
          </a:p>
          <a:p>
            <a:r>
              <a:rPr lang="en-US" sz="2400" b="0" dirty="0"/>
              <a:t>crucial data management activities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9BF1F-09C1-44D2-8454-9AB39334FD68}"/>
              </a:ext>
            </a:extLst>
          </p:cNvPr>
          <p:cNvSpPr txBox="1"/>
          <p:nvPr/>
        </p:nvSpPr>
        <p:spPr>
          <a:xfrm>
            <a:off x="7638585" y="3777550"/>
            <a:ext cx="4226313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elastic virtual warehouses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muscle of the system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parallel query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7638585" y="5312703"/>
            <a:ext cx="4404732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hybrid columnar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E4F15-8842-4A74-A193-142B3F209A63}"/>
              </a:ext>
            </a:extLst>
          </p:cNvPr>
          <p:cNvSpPr txBox="1"/>
          <p:nvPr/>
        </p:nvSpPr>
        <p:spPr>
          <a:xfrm>
            <a:off x="8214731" y="2607383"/>
            <a:ext cx="3252439" cy="8201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stores and versions all state in key-value store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/>
          <p:nvPr/>
        </p:nvCxnSpPr>
        <p:spPr>
          <a:xfrm flipH="1">
            <a:off x="6835698" y="3080450"/>
            <a:ext cx="1282390" cy="111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E60927-348A-4243-80F8-5D721F799041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603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flip.com/2wx3km.jpg">
            <a:extLst>
              <a:ext uri="{FF2B5EF4-FFF2-40B4-BE49-F238E27FC236}">
                <a16:creationId xmlns:a16="http://schemas.microsoft.com/office/drawing/2014/main" id="{4D79BFD9-09E6-4882-86F5-16C08B6C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42" y="1636294"/>
            <a:ext cx="5327305" cy="39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97A0E-0660-4B08-92C4-F07D8B52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E231C-6A35-4859-992C-7AFE07EA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cost-based optimization</a:t>
            </a:r>
          </a:p>
          <a:p>
            <a:r>
              <a:rPr lang="en-US" dirty="0"/>
              <a:t>automatic statistic gathering</a:t>
            </a:r>
          </a:p>
          <a:p>
            <a:r>
              <a:rPr lang="en-US" dirty="0"/>
              <a:t>built-in join order optimization</a:t>
            </a:r>
          </a:p>
          <a:p>
            <a:pPr lvl="1"/>
            <a:r>
              <a:rPr lang="en-US" dirty="0"/>
              <a:t>no user input or tuning required</a:t>
            </a:r>
          </a:p>
          <a:p>
            <a:pPr lvl="1"/>
            <a:r>
              <a:rPr lang="en-US" dirty="0"/>
              <a:t>… or possible</a:t>
            </a:r>
          </a:p>
          <a:p>
            <a:pPr lvl="1"/>
            <a:endParaRPr lang="en-US" dirty="0"/>
          </a:p>
          <a:p>
            <a:r>
              <a:rPr lang="en-US" dirty="0"/>
              <a:t>supports most data models</a:t>
            </a:r>
          </a:p>
          <a:p>
            <a:pPr lvl="1"/>
            <a:r>
              <a:rPr lang="en-US" dirty="0"/>
              <a:t>3NF, star, snowflake, data vault</a:t>
            </a:r>
          </a:p>
          <a:p>
            <a:pPr lvl="1"/>
            <a:r>
              <a:rPr lang="en-US" dirty="0"/>
              <a:t>optimizations for star schema</a:t>
            </a:r>
          </a:p>
        </p:txBody>
      </p:sp>
    </p:spTree>
    <p:extLst>
      <p:ext uri="{BB962C8B-B14F-4D97-AF65-F5344CB8AC3E}">
        <p14:creationId xmlns:p14="http://schemas.microsoft.com/office/powerpoint/2010/main" val="8389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AB30-2C17-4AF1-8C59-25EEB3CC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FEF66-4889-4024-B182-B0E93220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foundation for</a:t>
            </a:r>
          </a:p>
          <a:p>
            <a:pPr lvl="1"/>
            <a:r>
              <a:rPr lang="en-US" dirty="0"/>
              <a:t>optimized micro-partition pruning</a:t>
            </a:r>
          </a:p>
          <a:p>
            <a:pPr lvl="1"/>
            <a:r>
              <a:rPr lang="en-US" dirty="0"/>
              <a:t>time travel</a:t>
            </a:r>
          </a:p>
          <a:p>
            <a:pPr lvl="1"/>
            <a:r>
              <a:rPr lang="en-US" dirty="0"/>
              <a:t>zero-copy cloning</a:t>
            </a:r>
          </a:p>
          <a:p>
            <a:pPr lvl="1"/>
            <a:r>
              <a:rPr lang="en-US" dirty="0"/>
              <a:t>data sharing</a:t>
            </a:r>
          </a:p>
          <a:p>
            <a:pPr lvl="1"/>
            <a:endParaRPr lang="en-US" dirty="0"/>
          </a:p>
          <a:p>
            <a:r>
              <a:rPr lang="en-US" dirty="0"/>
              <a:t>linear scale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49A521-74A1-4B50-92B5-3033561AEF0D}"/>
              </a:ext>
            </a:extLst>
          </p:cNvPr>
          <p:cNvSpPr/>
          <p:nvPr/>
        </p:nvSpPr>
        <p:spPr>
          <a:xfrm>
            <a:off x="7323951" y="3050547"/>
            <a:ext cx="4150894" cy="577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Processing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AFF4EA-8824-4DB7-B371-978C7F0DDCD0}"/>
              </a:ext>
            </a:extLst>
          </p:cNvPr>
          <p:cNvGrpSpPr>
            <a:grpSpLocks noChangeAspect="1"/>
          </p:cNvGrpSpPr>
          <p:nvPr/>
        </p:nvGrpSpPr>
        <p:grpSpPr>
          <a:xfrm>
            <a:off x="7624740" y="3156548"/>
            <a:ext cx="269048" cy="274320"/>
            <a:chOff x="-988037" y="2215805"/>
            <a:chExt cx="682429" cy="695801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4067CE0-D156-460E-875D-BF0EF8980A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D277D3-07BD-433F-BE4E-FE8D62D49D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B26766-888C-4EFC-8002-3BFF27774B7A}"/>
              </a:ext>
            </a:extLst>
          </p:cNvPr>
          <p:cNvGrpSpPr>
            <a:grpSpLocks noChangeAspect="1"/>
          </p:cNvGrpSpPr>
          <p:nvPr/>
        </p:nvGrpSpPr>
        <p:grpSpPr>
          <a:xfrm>
            <a:off x="7777140" y="3308948"/>
            <a:ext cx="269048" cy="274320"/>
            <a:chOff x="-988037" y="2215805"/>
            <a:chExt cx="682429" cy="695801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1FE70C8-04EA-456D-9068-8AFF2D31820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7210D54C-98B5-49AC-897B-614B43B9B9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B01FAAC-BA6B-465A-9FA7-7F009F6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16" y="1825742"/>
            <a:ext cx="579170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77FE0A-8279-40C8-BEC0-50B7C7BF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07" y="1825742"/>
            <a:ext cx="579170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295690-16BF-4DC2-9708-AE449249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798" y="1825742"/>
            <a:ext cx="579170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599E7-EA66-4F8D-B2EC-EED967E9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89" y="1825742"/>
            <a:ext cx="579170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125E9E-A192-4CAB-9D83-1291CED5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780" y="1825742"/>
            <a:ext cx="579170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1360FC-5261-4BD2-970E-4073B8C2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271" y="1825742"/>
            <a:ext cx="579170" cy="5791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BE5BC2-47B3-4B31-8BDD-4D545CF12715}"/>
              </a:ext>
            </a:extLst>
          </p:cNvPr>
          <p:cNvSpPr txBox="1"/>
          <p:nvPr/>
        </p:nvSpPr>
        <p:spPr>
          <a:xfrm>
            <a:off x="7092815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catalog definitions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39D8A-9E84-42EB-84BE-6CFA391A0CCA}"/>
              </a:ext>
            </a:extLst>
          </p:cNvPr>
          <p:cNvSpPr txBox="1"/>
          <p:nvPr/>
        </p:nvSpPr>
        <p:spPr>
          <a:xfrm>
            <a:off x="7827084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users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9476F6-F1BF-400B-98B8-154D3E89F2E6}"/>
              </a:ext>
            </a:extLst>
          </p:cNvPr>
          <p:cNvSpPr txBox="1"/>
          <p:nvPr/>
        </p:nvSpPr>
        <p:spPr>
          <a:xfrm>
            <a:off x="8561353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sessions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20328-9E30-45D0-AB1F-D3C6481B530D}"/>
              </a:ext>
            </a:extLst>
          </p:cNvPr>
          <p:cNvSpPr txBox="1"/>
          <p:nvPr/>
        </p:nvSpPr>
        <p:spPr>
          <a:xfrm>
            <a:off x="9295622" y="2429653"/>
            <a:ext cx="800973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access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626EA-D0FF-48A3-A7C8-D68C53290218}"/>
              </a:ext>
            </a:extLst>
          </p:cNvPr>
          <p:cNvSpPr txBox="1"/>
          <p:nvPr/>
        </p:nvSpPr>
        <p:spPr>
          <a:xfrm>
            <a:off x="10583680" y="2429653"/>
            <a:ext cx="1067965" cy="406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transactions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0E766-2C72-4913-B5F2-C97F87C45A40}"/>
              </a:ext>
            </a:extLst>
          </p:cNvPr>
          <p:cNvSpPr txBox="1"/>
          <p:nvPr/>
        </p:nvSpPr>
        <p:spPr>
          <a:xfrm>
            <a:off x="10029891" y="2429653"/>
            <a:ext cx="800973" cy="4064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+mj-lt"/>
              </a:rPr>
              <a:t>copy history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15A483-7E65-42DA-B0CF-EC7E404EB311}"/>
              </a:ext>
            </a:extLst>
          </p:cNvPr>
          <p:cNvSpPr/>
          <p:nvPr/>
        </p:nvSpPr>
        <p:spPr>
          <a:xfrm>
            <a:off x="7323951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143CB4-C635-409D-830C-0EF48CFF4EE3}"/>
              </a:ext>
            </a:extLst>
          </p:cNvPr>
          <p:cNvGrpSpPr>
            <a:grpSpLocks noChangeAspect="1"/>
          </p:cNvGrpSpPr>
          <p:nvPr/>
        </p:nvGrpSpPr>
        <p:grpSpPr>
          <a:xfrm>
            <a:off x="7759264" y="4595380"/>
            <a:ext cx="269048" cy="274320"/>
            <a:chOff x="-988037" y="2215805"/>
            <a:chExt cx="682429" cy="695801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4437A2E-1160-4BA1-A875-57081D5857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6182A25A-A7A3-4866-B069-DE4DEDBC20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66FC1C-C77D-47CB-B606-34859C33A9ED}"/>
              </a:ext>
            </a:extLst>
          </p:cNvPr>
          <p:cNvGrpSpPr>
            <a:grpSpLocks noChangeAspect="1"/>
          </p:cNvGrpSpPr>
          <p:nvPr/>
        </p:nvGrpSpPr>
        <p:grpSpPr>
          <a:xfrm>
            <a:off x="7911664" y="4747780"/>
            <a:ext cx="269048" cy="274320"/>
            <a:chOff x="-988037" y="2215805"/>
            <a:chExt cx="682429" cy="695801"/>
          </a:xfrm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D8D00B4A-A689-4252-B0A7-92EB0BC396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988D6F76-3B72-433B-AB3D-B168AB72F1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2B6AD21-33A8-4DFE-A919-BF8273109939}"/>
              </a:ext>
            </a:extLst>
          </p:cNvPr>
          <p:cNvSpPr/>
          <p:nvPr/>
        </p:nvSpPr>
        <p:spPr>
          <a:xfrm>
            <a:off x="8783065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2608EF-6F25-47D8-9DC7-C9234F5A642D}"/>
              </a:ext>
            </a:extLst>
          </p:cNvPr>
          <p:cNvGrpSpPr>
            <a:grpSpLocks noChangeAspect="1"/>
          </p:cNvGrpSpPr>
          <p:nvPr/>
        </p:nvGrpSpPr>
        <p:grpSpPr>
          <a:xfrm>
            <a:off x="9354597" y="4595380"/>
            <a:ext cx="269048" cy="274320"/>
            <a:chOff x="-988037" y="2215805"/>
            <a:chExt cx="682429" cy="695801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6FD3D00-0B7C-43CD-9C64-E247000258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2A8449B7-9AC6-4497-98F6-8A626C7AB0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AFCD3A-7C98-4ECF-B6B4-74488328BB34}"/>
              </a:ext>
            </a:extLst>
          </p:cNvPr>
          <p:cNvGrpSpPr>
            <a:grpSpLocks noChangeAspect="1"/>
          </p:cNvGrpSpPr>
          <p:nvPr/>
        </p:nvGrpSpPr>
        <p:grpSpPr>
          <a:xfrm>
            <a:off x="9506997" y="4747780"/>
            <a:ext cx="269048" cy="274320"/>
            <a:chOff x="-988037" y="2215805"/>
            <a:chExt cx="682429" cy="695801"/>
          </a:xfrm>
        </p:grpSpPr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47EC7B1-54F8-4A4C-BFDC-0AFC84743A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BE217683-A54E-4922-8497-010E7E533A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BBB394-B035-4CF4-9D08-5171A9F76049}"/>
              </a:ext>
            </a:extLst>
          </p:cNvPr>
          <p:cNvSpPr/>
          <p:nvPr/>
        </p:nvSpPr>
        <p:spPr>
          <a:xfrm>
            <a:off x="10242180" y="3989010"/>
            <a:ext cx="1237402" cy="11189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Engine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6C2372-D4B6-4475-9274-6356BD0E002C}"/>
              </a:ext>
            </a:extLst>
          </p:cNvPr>
          <p:cNvGrpSpPr>
            <a:grpSpLocks noChangeAspect="1"/>
          </p:cNvGrpSpPr>
          <p:nvPr/>
        </p:nvGrpSpPr>
        <p:grpSpPr>
          <a:xfrm>
            <a:off x="10760582" y="4660736"/>
            <a:ext cx="269048" cy="274320"/>
            <a:chOff x="-988037" y="2215805"/>
            <a:chExt cx="682429" cy="695801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DF969BD-E604-4BE5-8EA6-B1B666606A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858A12A-440F-4CE3-800F-970C725691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E20E3D3-81FD-4239-BA2F-E0616B7D274A}"/>
              </a:ext>
            </a:extLst>
          </p:cNvPr>
          <p:cNvGrpSpPr>
            <a:grpSpLocks noChangeAspect="1"/>
          </p:cNvGrpSpPr>
          <p:nvPr/>
        </p:nvGrpSpPr>
        <p:grpSpPr>
          <a:xfrm>
            <a:off x="8991054" y="4595380"/>
            <a:ext cx="269048" cy="274320"/>
            <a:chOff x="-988037" y="2215805"/>
            <a:chExt cx="682429" cy="695801"/>
          </a:xfrm>
        </p:grpSpPr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15DBEADC-E819-4D99-A9A1-69CCD37185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9F98ED-732D-4749-87C4-E3D02C15A9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9BE741-37F8-4F27-BE7C-E8C9914944BD}"/>
              </a:ext>
            </a:extLst>
          </p:cNvPr>
          <p:cNvGrpSpPr>
            <a:grpSpLocks noChangeAspect="1"/>
          </p:cNvGrpSpPr>
          <p:nvPr/>
        </p:nvGrpSpPr>
        <p:grpSpPr>
          <a:xfrm>
            <a:off x="9143454" y="4747780"/>
            <a:ext cx="269048" cy="274320"/>
            <a:chOff x="-988037" y="2215805"/>
            <a:chExt cx="682429" cy="695801"/>
          </a:xfrm>
        </p:grpSpPr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C012A595-4876-4F5A-8C7B-AE1F1EA06B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988037" y="2215805"/>
              <a:ext cx="682429" cy="695801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4AF05198-80D3-4C5E-99FB-95E95D9D5B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-777285" y="2429899"/>
              <a:ext cx="260926" cy="26092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5875" cap="flat">
              <a:solidFill>
                <a:srgbClr val="DD5A1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venir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84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4EF5-E2AC-40CE-B1D7-19193849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enables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A0D8-F9E8-438E-9ACE-59A66E38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only data that is needed</a:t>
            </a:r>
          </a:p>
          <a:p>
            <a:endParaRPr lang="en-US" dirty="0"/>
          </a:p>
          <a:p>
            <a:r>
              <a:rPr lang="en-US" dirty="0"/>
              <a:t>no traditional indexes are used</a:t>
            </a:r>
          </a:p>
          <a:p>
            <a:endParaRPr lang="en-US" dirty="0"/>
          </a:p>
          <a:p>
            <a:r>
              <a:rPr lang="en-US" dirty="0"/>
              <a:t>automatic pruning</a:t>
            </a:r>
          </a:p>
          <a:p>
            <a:pPr lvl="1"/>
            <a:r>
              <a:rPr lang="en-US" dirty="0"/>
              <a:t>metadata is used to decide which partitions</a:t>
            </a:r>
            <a:br>
              <a:rPr lang="en-US" dirty="0"/>
            </a:br>
            <a:r>
              <a:rPr lang="en-US" dirty="0"/>
              <a:t>are needed for a query</a:t>
            </a:r>
          </a:p>
          <a:p>
            <a:pPr lvl="1"/>
            <a:r>
              <a:rPr lang="en-US" dirty="0"/>
              <a:t>min/max values, #distinct values, #nulls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9C112C-7166-45B5-90EF-B0B1E91CB301}"/>
              </a:ext>
            </a:extLst>
          </p:cNvPr>
          <p:cNvGrpSpPr/>
          <p:nvPr/>
        </p:nvGrpSpPr>
        <p:grpSpPr>
          <a:xfrm>
            <a:off x="8084634" y="1271237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CD15186F-B184-44A3-9D90-63F0E9BE56FC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ED742C-97EC-4D2F-8E44-944343A40AF5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315357-CAF6-42F4-97B8-98B6FE68B2FD}"/>
              </a:ext>
            </a:extLst>
          </p:cNvPr>
          <p:cNvGrpSpPr/>
          <p:nvPr/>
        </p:nvGrpSpPr>
        <p:grpSpPr>
          <a:xfrm>
            <a:off x="8263053" y="1527718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57" name="Rectangle: Folded Corner 56">
              <a:extLst>
                <a:ext uri="{FF2B5EF4-FFF2-40B4-BE49-F238E27FC236}">
                  <a16:creationId xmlns:a16="http://schemas.microsoft.com/office/drawing/2014/main" id="{D9E93E1D-FD4D-46DF-8D37-C8FD7D7EBD1B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A9EA6A-D64F-4D1C-9350-C1088130F60D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87E271-FA3A-48E2-951B-45849B7A6A07}"/>
              </a:ext>
            </a:extLst>
          </p:cNvPr>
          <p:cNvGrpSpPr/>
          <p:nvPr/>
        </p:nvGrpSpPr>
        <p:grpSpPr>
          <a:xfrm>
            <a:off x="8441472" y="1784199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0" name="Rectangle: Folded Corner 59">
              <a:extLst>
                <a:ext uri="{FF2B5EF4-FFF2-40B4-BE49-F238E27FC236}">
                  <a16:creationId xmlns:a16="http://schemas.microsoft.com/office/drawing/2014/main" id="{A2704C52-F9E5-442B-BBD0-38B871E3E462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CAB49B-F4ED-4890-A2B4-E19512D94B05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2019-06-03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D81534-56C4-44E7-8B92-A2D8AEAB884C}"/>
              </a:ext>
            </a:extLst>
          </p:cNvPr>
          <p:cNvGrpSpPr/>
          <p:nvPr/>
        </p:nvGrpSpPr>
        <p:grpSpPr>
          <a:xfrm>
            <a:off x="8619891" y="2040680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Rectangle: Folded Corner 62">
              <a:extLst>
                <a:ext uri="{FF2B5EF4-FFF2-40B4-BE49-F238E27FC236}">
                  <a16:creationId xmlns:a16="http://schemas.microsoft.com/office/drawing/2014/main" id="{88760AFD-ADD7-43A6-A670-0F2DEBD45610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102F7B9-1DC8-48A2-8DFF-0AB0E15CC8D9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1528190-8E47-4675-9690-9F854A8C2655}"/>
              </a:ext>
            </a:extLst>
          </p:cNvPr>
          <p:cNvGrpSpPr/>
          <p:nvPr/>
        </p:nvGrpSpPr>
        <p:grpSpPr>
          <a:xfrm>
            <a:off x="8798310" y="2297161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6" name="Rectangle: Folded Corner 65">
              <a:extLst>
                <a:ext uri="{FF2B5EF4-FFF2-40B4-BE49-F238E27FC236}">
                  <a16:creationId xmlns:a16="http://schemas.microsoft.com/office/drawing/2014/main" id="{0A7128BE-D05A-4EA7-A1B4-241FD238BC60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A1F014-8A73-4050-95EE-F455087585A3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2019-06-05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EEA387A-BD69-4380-B996-6423C70A48EB}"/>
              </a:ext>
            </a:extLst>
          </p:cNvPr>
          <p:cNvGrpSpPr/>
          <p:nvPr/>
        </p:nvGrpSpPr>
        <p:grpSpPr>
          <a:xfrm>
            <a:off x="8976729" y="2553642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9" name="Rectangle: Folded Corner 68">
              <a:extLst>
                <a:ext uri="{FF2B5EF4-FFF2-40B4-BE49-F238E27FC236}">
                  <a16:creationId xmlns:a16="http://schemas.microsoft.com/office/drawing/2014/main" id="{D8A6584D-5B22-4C59-BC36-762DEE41F4E5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844E865-DEB3-4158-97D6-1561BA47B601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2019-06-06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AE9392D-1CBC-4582-99CA-2E95608750DE}"/>
              </a:ext>
            </a:extLst>
          </p:cNvPr>
          <p:cNvGrpSpPr/>
          <p:nvPr/>
        </p:nvGrpSpPr>
        <p:grpSpPr>
          <a:xfrm>
            <a:off x="9155148" y="2810123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2" name="Rectangle: Folded Corner 71">
              <a:extLst>
                <a:ext uri="{FF2B5EF4-FFF2-40B4-BE49-F238E27FC236}">
                  <a16:creationId xmlns:a16="http://schemas.microsoft.com/office/drawing/2014/main" id="{DD4EEB19-F482-4B70-A202-E3E816C4B4A6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B39FE1-EB4B-4D36-8E90-9B7B99AF4B7E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2019-06-07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E2B5C7-3074-411A-AD69-8D988733C239}"/>
              </a:ext>
            </a:extLst>
          </p:cNvPr>
          <p:cNvGrpSpPr/>
          <p:nvPr/>
        </p:nvGrpSpPr>
        <p:grpSpPr>
          <a:xfrm>
            <a:off x="9333567" y="3066604"/>
            <a:ext cx="1070517" cy="1215483"/>
            <a:chOff x="8084634" y="1271237"/>
            <a:chExt cx="1070517" cy="121548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5" name="Rectangle: Folded Corner 74">
              <a:extLst>
                <a:ext uri="{FF2B5EF4-FFF2-40B4-BE49-F238E27FC236}">
                  <a16:creationId xmlns:a16="http://schemas.microsoft.com/office/drawing/2014/main" id="{3D7F6809-BBBE-45EE-BB30-CAD35F4CABAA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E34AC4-4A7D-4728-9105-A7324865A4D7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grp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2019-06-08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B9D76B-6F2D-457C-A8DA-249D4B9ACE58}"/>
              </a:ext>
            </a:extLst>
          </p:cNvPr>
          <p:cNvGrpSpPr/>
          <p:nvPr/>
        </p:nvGrpSpPr>
        <p:grpSpPr>
          <a:xfrm>
            <a:off x="9511986" y="3323085"/>
            <a:ext cx="1070517" cy="1215483"/>
            <a:chOff x="8084634" y="1271237"/>
            <a:chExt cx="1070517" cy="1215483"/>
          </a:xfrm>
        </p:grpSpPr>
        <p:sp>
          <p:nvSpPr>
            <p:cNvPr id="78" name="Rectangle: Folded Corner 77">
              <a:extLst>
                <a:ext uri="{FF2B5EF4-FFF2-40B4-BE49-F238E27FC236}">
                  <a16:creationId xmlns:a16="http://schemas.microsoft.com/office/drawing/2014/main" id="{99DD88AA-3207-4726-8366-093B11D65F9C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58C1D7-83DB-4205-9D6B-B9AF36143C56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2019-06-09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B9D27D0-7A6B-42BE-820F-3E98C43BA50A}"/>
              </a:ext>
            </a:extLst>
          </p:cNvPr>
          <p:cNvGrpSpPr/>
          <p:nvPr/>
        </p:nvGrpSpPr>
        <p:grpSpPr>
          <a:xfrm>
            <a:off x="9690405" y="3579566"/>
            <a:ext cx="1070517" cy="1215483"/>
            <a:chOff x="8084634" y="1271237"/>
            <a:chExt cx="1070517" cy="1215483"/>
          </a:xfrm>
        </p:grpSpPr>
        <p:sp>
          <p:nvSpPr>
            <p:cNvPr id="81" name="Rectangle: Folded Corner 80">
              <a:extLst>
                <a:ext uri="{FF2B5EF4-FFF2-40B4-BE49-F238E27FC236}">
                  <a16:creationId xmlns:a16="http://schemas.microsoft.com/office/drawing/2014/main" id="{C1D081A5-1E3F-45F0-9AAC-222417C1700B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3E01246-7041-4524-BC84-17CC7C5D64F6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2019-06-10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724E6C-9CC0-4CB0-A692-CF3A50D68B70}"/>
              </a:ext>
            </a:extLst>
          </p:cNvPr>
          <p:cNvGrpSpPr/>
          <p:nvPr/>
        </p:nvGrpSpPr>
        <p:grpSpPr>
          <a:xfrm>
            <a:off x="9868824" y="3836047"/>
            <a:ext cx="1070517" cy="1215483"/>
            <a:chOff x="8084634" y="1271237"/>
            <a:chExt cx="1070517" cy="1215483"/>
          </a:xfrm>
        </p:grpSpPr>
        <p:sp>
          <p:nvSpPr>
            <p:cNvPr id="84" name="Rectangle: Folded Corner 83">
              <a:extLst>
                <a:ext uri="{FF2B5EF4-FFF2-40B4-BE49-F238E27FC236}">
                  <a16:creationId xmlns:a16="http://schemas.microsoft.com/office/drawing/2014/main" id="{D66C5A6F-5A9B-4F78-A871-8D989F7D8A28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D4CF730-A7BF-4507-B8B0-5F2343DCB824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2019-06-11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4485F5B-DCF2-4878-AE23-C596C0263F51}"/>
              </a:ext>
            </a:extLst>
          </p:cNvPr>
          <p:cNvGrpSpPr/>
          <p:nvPr/>
        </p:nvGrpSpPr>
        <p:grpSpPr>
          <a:xfrm>
            <a:off x="10047243" y="4092528"/>
            <a:ext cx="1070517" cy="1215483"/>
            <a:chOff x="8084634" y="1271237"/>
            <a:chExt cx="1070517" cy="1215483"/>
          </a:xfrm>
        </p:grpSpPr>
        <p:sp>
          <p:nvSpPr>
            <p:cNvPr id="87" name="Rectangle: Folded Corner 86">
              <a:extLst>
                <a:ext uri="{FF2B5EF4-FFF2-40B4-BE49-F238E27FC236}">
                  <a16:creationId xmlns:a16="http://schemas.microsoft.com/office/drawing/2014/main" id="{EA792C70-5265-4405-890E-8442E10EE743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CC8A52-B483-456A-89F1-7871F4D855A1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2019-06-12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BF80BC1-FA71-49D8-9341-4D2420B3F77D}"/>
              </a:ext>
            </a:extLst>
          </p:cNvPr>
          <p:cNvGrpSpPr/>
          <p:nvPr/>
        </p:nvGrpSpPr>
        <p:grpSpPr>
          <a:xfrm>
            <a:off x="10225662" y="4349009"/>
            <a:ext cx="1070517" cy="1215483"/>
            <a:chOff x="8084634" y="1271237"/>
            <a:chExt cx="1070517" cy="1215483"/>
          </a:xfrm>
        </p:grpSpPr>
        <p:sp>
          <p:nvSpPr>
            <p:cNvPr id="90" name="Rectangle: Folded Corner 89">
              <a:extLst>
                <a:ext uri="{FF2B5EF4-FFF2-40B4-BE49-F238E27FC236}">
                  <a16:creationId xmlns:a16="http://schemas.microsoft.com/office/drawing/2014/main" id="{5C93E21D-9FFE-4D81-8B55-8322F6D56559}"/>
                </a:ext>
              </a:extLst>
            </p:cNvPr>
            <p:cNvSpPr/>
            <p:nvPr/>
          </p:nvSpPr>
          <p:spPr>
            <a:xfrm rot="10800000">
              <a:off x="8084634" y="1271237"/>
              <a:ext cx="1070517" cy="1215483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91E12A6-85F1-4292-9383-FCF25815C90C}"/>
                </a:ext>
              </a:extLst>
            </p:cNvPr>
            <p:cNvSpPr txBox="1"/>
            <p:nvPr/>
          </p:nvSpPr>
          <p:spPr>
            <a:xfrm>
              <a:off x="8263053" y="1304694"/>
              <a:ext cx="791736" cy="22302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32500" lnSpcReduction="20000"/>
            </a:bodyPr>
            <a:lstStyle/>
            <a:p>
              <a:pPr algn="l"/>
              <a:r>
                <a:rPr lang="en-US" sz="2500" dirty="0">
                  <a:solidFill>
                    <a:schemeClr val="bg1"/>
                  </a:solidFill>
                  <a:latin typeface="+mj-lt"/>
                </a:rPr>
                <a:t>2019-06-13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E1539E9-946B-4109-8404-95D0C362A7B4}"/>
              </a:ext>
            </a:extLst>
          </p:cNvPr>
          <p:cNvCxnSpPr/>
          <p:nvPr/>
        </p:nvCxnSpPr>
        <p:spPr>
          <a:xfrm>
            <a:off x="7716644" y="2486720"/>
            <a:ext cx="2230240" cy="307777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09F0E98-A908-4C15-BBB7-A2406317E86D}"/>
              </a:ext>
            </a:extLst>
          </p:cNvPr>
          <p:cNvSpPr txBox="1"/>
          <p:nvPr/>
        </p:nvSpPr>
        <p:spPr>
          <a:xfrm>
            <a:off x="7659024" y="4212417"/>
            <a:ext cx="1438504" cy="6077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algn="l"/>
            <a:r>
              <a:rPr lang="en-US" sz="2500" b="1" dirty="0">
                <a:solidFill>
                  <a:srgbClr val="4472C4"/>
                </a:solidFill>
                <a:latin typeface="+mj-lt"/>
              </a:rPr>
              <a:t>partitions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8D6A774-C53B-42FA-9146-EC38ACB5E661}"/>
              </a:ext>
            </a:extLst>
          </p:cNvPr>
          <p:cNvCxnSpPr>
            <a:cxnSpLocks/>
          </p:cNvCxnSpPr>
          <p:nvPr/>
        </p:nvCxnSpPr>
        <p:spPr>
          <a:xfrm>
            <a:off x="9318702" y="1189463"/>
            <a:ext cx="1353010" cy="1681978"/>
          </a:xfrm>
          <a:prstGeom prst="straightConnector1">
            <a:avLst/>
          </a:prstGeom>
          <a:ln w="19050">
            <a:solidFill>
              <a:srgbClr val="BDD7E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788777D-924A-43F2-A952-792381BCF437}"/>
              </a:ext>
            </a:extLst>
          </p:cNvPr>
          <p:cNvSpPr txBox="1"/>
          <p:nvPr/>
        </p:nvSpPr>
        <p:spPr>
          <a:xfrm>
            <a:off x="10054680" y="1061222"/>
            <a:ext cx="1477539" cy="11814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100" b="1" dirty="0">
                <a:solidFill>
                  <a:srgbClr val="BDD7EE"/>
                </a:solidFill>
                <a:latin typeface="+mj-lt"/>
              </a:rPr>
              <a:t>pruned partitions</a:t>
            </a:r>
          </a:p>
        </p:txBody>
      </p:sp>
    </p:spTree>
    <p:extLst>
      <p:ext uri="{BB962C8B-B14F-4D97-AF65-F5344CB8AC3E}">
        <p14:creationId xmlns:p14="http://schemas.microsoft.com/office/powerpoint/2010/main" val="139350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B81C-E379-4EFD-8123-2A4C9743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&amp; concurrency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6387-230D-4A02-A714-E4CF9E8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fully ACID</a:t>
            </a:r>
          </a:p>
          <a:p>
            <a:r>
              <a:rPr lang="en-US" dirty="0"/>
              <a:t>full SQL DML support</a:t>
            </a:r>
          </a:p>
          <a:p>
            <a:r>
              <a:rPr lang="en-US" dirty="0"/>
              <a:t>locking</a:t>
            </a:r>
          </a:p>
          <a:p>
            <a:pPr lvl="1"/>
            <a:r>
              <a:rPr lang="en-US" dirty="0"/>
              <a:t>queries read consistent snapshot without locks and never block</a:t>
            </a:r>
          </a:p>
          <a:p>
            <a:pPr lvl="1"/>
            <a:r>
              <a:rPr lang="en-US" dirty="0"/>
              <a:t>COPY and stand-alone INSERT do not block</a:t>
            </a:r>
          </a:p>
          <a:p>
            <a:pPr lvl="1"/>
            <a:r>
              <a:rPr lang="en-US" dirty="0"/>
              <a:t>UPDATE, DELETE and MERGE require partition file block</a:t>
            </a:r>
          </a:p>
          <a:p>
            <a:r>
              <a:rPr lang="en-US" dirty="0"/>
              <a:t>transaction support</a:t>
            </a:r>
          </a:p>
          <a:p>
            <a:pPr lvl="1"/>
            <a:r>
              <a:rPr lang="en-US" dirty="0"/>
              <a:t>one or multiple statements</a:t>
            </a:r>
          </a:p>
          <a:p>
            <a:pPr lvl="1"/>
            <a:r>
              <a:rPr lang="en-US" dirty="0"/>
              <a:t>BEGIN / COMMIT / ROLLBACK</a:t>
            </a:r>
          </a:p>
          <a:p>
            <a:pPr lvl="1"/>
            <a:r>
              <a:rPr lang="en-US" dirty="0"/>
              <a:t>AUTOCOMMIT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674CF-2CAD-429E-A5EB-58A70C0D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922" y="844364"/>
            <a:ext cx="1758893" cy="21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26" name="Picture 2" descr="Duvel Beer Glass | Roberts &amp; Speight Wine Merchants &amp; Delicatessen">
            <a:extLst>
              <a:ext uri="{FF2B5EF4-FFF2-40B4-BE49-F238E27FC236}">
                <a16:creationId xmlns:a16="http://schemas.microsoft.com/office/drawing/2014/main" id="{5EC29D78-2384-45FC-B6AF-C98114F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39" y="990899"/>
            <a:ext cx="2367661" cy="4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419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82090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75563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832243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378849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386264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B81C-E379-4EFD-8123-2A4C9743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216989"/>
                </a:solidFill>
              </a:rPr>
              <a:t>transactions &amp; concurrency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6387-230D-4A02-A714-E4CF9E8B83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6096000" cy="4667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fully ACID</a:t>
            </a:r>
          </a:p>
          <a:p>
            <a:pPr lvl="1"/>
            <a:endParaRPr lang="en-US" dirty="0"/>
          </a:p>
          <a:p>
            <a:r>
              <a:rPr lang="en-US" dirty="0"/>
              <a:t>table versioning</a:t>
            </a:r>
          </a:p>
          <a:p>
            <a:pPr lvl="1"/>
            <a:r>
              <a:rPr lang="en-US" dirty="0"/>
              <a:t>each DML produces a new “version” of the table</a:t>
            </a:r>
          </a:p>
          <a:p>
            <a:pPr lvl="1"/>
            <a:r>
              <a:rPr lang="en-US" dirty="0"/>
              <a:t>adds or removes entire file partitions</a:t>
            </a:r>
          </a:p>
          <a:p>
            <a:pPr lvl="1"/>
            <a:r>
              <a:rPr lang="en-US" dirty="0"/>
              <a:t>optimized for immutable cloud storage</a:t>
            </a:r>
          </a:p>
          <a:p>
            <a:pPr lvl="1"/>
            <a:r>
              <a:rPr lang="en-US" dirty="0"/>
              <a:t>based-on multi-version concurrency control</a:t>
            </a:r>
          </a:p>
          <a:p>
            <a:pPr lvl="1"/>
            <a:r>
              <a:rPr lang="en-US" dirty="0"/>
              <a:t>more on this later…</a:t>
            </a:r>
          </a:p>
        </p:txBody>
      </p:sp>
      <p:pic>
        <p:nvPicPr>
          <p:cNvPr id="1026" name="Picture 2" descr="Afbeeldingsresultaat voor acid">
            <a:extLst>
              <a:ext uri="{FF2B5EF4-FFF2-40B4-BE49-F238E27FC236}">
                <a16:creationId xmlns:a16="http://schemas.microsoft.com/office/drawing/2014/main" id="{95F69E16-7F5E-4F1E-B374-36333883D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2416" r="2174" b="1882"/>
          <a:stretch/>
        </p:blipFill>
        <p:spPr bwMode="auto">
          <a:xfrm>
            <a:off x="6897511" y="1128889"/>
            <a:ext cx="46736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0D8C1-2819-432D-BF39-7458BAE6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warehouses</a:t>
            </a:r>
          </a:p>
        </p:txBody>
      </p:sp>
      <p:pic>
        <p:nvPicPr>
          <p:cNvPr id="5122" name="Picture 2" descr="Afbeeldingsresultaat voor funny cause it's true shirt">
            <a:extLst>
              <a:ext uri="{FF2B5EF4-FFF2-40B4-BE49-F238E27FC236}">
                <a16:creationId xmlns:a16="http://schemas.microsoft.com/office/drawing/2014/main" id="{84B9094F-BC85-4D9D-BCDA-181E2D96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059026"/>
            <a:ext cx="40481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326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XS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110" y="2005058"/>
            <a:ext cx="3325837" cy="33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4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52" y="2090551"/>
            <a:ext cx="3325837" cy="3325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F0994-E45C-47B7-9944-4B04C207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01" y="2090550"/>
            <a:ext cx="3325837" cy="33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69" y="3695513"/>
            <a:ext cx="2481449" cy="248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18" y="1214065"/>
            <a:ext cx="2481449" cy="2481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797DF-75B3-4379-9E29-D99A4591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16" y="3695514"/>
            <a:ext cx="2481449" cy="248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BA564-542A-413E-9E4D-D3D5A1B4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815" y="1214064"/>
            <a:ext cx="2481449" cy="24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4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A384-95C4-422E-973B-5F65F7D3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1" y="3695513"/>
            <a:ext cx="2481449" cy="248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75" y="1370182"/>
            <a:ext cx="2481449" cy="2481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797DF-75B3-4379-9E29-D99A4591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0" y="3851631"/>
            <a:ext cx="2481449" cy="248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BA564-542A-413E-9E4D-D3D5A1B4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94" y="1370182"/>
            <a:ext cx="2481449" cy="2481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72087-D410-4059-BF8E-540FE4FE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41" y="3844160"/>
            <a:ext cx="2481449" cy="24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7B2A5-CFB9-4A42-85DF-65127622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35" y="1518829"/>
            <a:ext cx="2481449" cy="2481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80665-A9D1-449B-AAB5-13C93472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030" y="4000278"/>
            <a:ext cx="2481449" cy="2481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76875-603F-4E3D-82E7-FC32AD81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354" y="1518829"/>
            <a:ext cx="2481449" cy="24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7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2" y="2002922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14" y="2002922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2" y="3643569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14" y="3643569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295" y="2002922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17" y="2002922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295" y="3643569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17" y="3643569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98" y="2002922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320" y="2002922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98" y="3643569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320" y="3643569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661" y="2002922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661" y="3643569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6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2XL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3XL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82525B5-945E-417C-83CC-B842C731CF12}"/>
              </a:ext>
            </a:extLst>
          </p:cNvPr>
          <p:cNvSpPr txBox="1">
            <a:spLocks/>
          </p:cNvSpPr>
          <p:nvPr/>
        </p:nvSpPr>
        <p:spPr>
          <a:xfrm>
            <a:off x="1447800" y="16779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7DFF21-5CED-4DBF-A576-43F7EF47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52329"/>
            <a:ext cx="1640647" cy="16406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FCC1D7-2858-4942-BF66-F7C040B8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1052329"/>
            <a:ext cx="1640647" cy="16406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E53419-EB87-45BD-8B91-12D1CA64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92976"/>
            <a:ext cx="1640647" cy="16406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DC713C-EA4B-459C-9CA4-7D75D2A5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2692976"/>
            <a:ext cx="1640647" cy="16406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3212F8-DAC6-4247-B110-C954CB98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1052329"/>
            <a:ext cx="1640647" cy="16406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037089-E367-4CE1-8E6C-04498C8C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1052329"/>
            <a:ext cx="1640647" cy="16406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880048-C1EF-48A1-B068-8CB74163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2692976"/>
            <a:ext cx="1640647" cy="16406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29A6FB-3969-41EE-BBEE-566E845A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2692976"/>
            <a:ext cx="1640647" cy="164064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AB6284-F6B1-44E1-BF04-DE903476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1052329"/>
            <a:ext cx="1640647" cy="16406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DA9C2C-1A92-474A-A41D-E022EE9E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1052329"/>
            <a:ext cx="1640647" cy="16406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781D756-D488-48F0-AEF7-DF6C24DD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2692976"/>
            <a:ext cx="1640647" cy="164064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F72DC8-6046-443E-8D23-EC18362A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2692976"/>
            <a:ext cx="1640647" cy="164064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78C780E-26D7-417C-BF27-C370009E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1052329"/>
            <a:ext cx="1640647" cy="164064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872349-A262-4A22-8EC1-509C7FD6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2692976"/>
            <a:ext cx="1640647" cy="16406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F88C73-7302-488D-B573-7912624D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29000"/>
            <a:ext cx="1640647" cy="16406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65CDA4-BBF5-4A9C-9989-6BB756BB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3429000"/>
            <a:ext cx="1640647" cy="1640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A19004-BC71-4C52-8465-79D6A6E5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69647"/>
            <a:ext cx="1640647" cy="16406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E314B9-08AD-49F0-9DDD-779DB70D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5069647"/>
            <a:ext cx="1640647" cy="16406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112492-5730-49D8-8E00-68696565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3429000"/>
            <a:ext cx="1640647" cy="16406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4F0F76D-0EBC-459A-B0FC-146A1343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3429000"/>
            <a:ext cx="1640647" cy="16406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EF7BA20-1C2F-45F9-ACD0-EB6287E2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5069647"/>
            <a:ext cx="1640647" cy="164064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257841-3130-4B57-AF1A-B1FB9C12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5069647"/>
            <a:ext cx="1640647" cy="16406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260AA1-9489-42DC-8FD0-D1F977A5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3429000"/>
            <a:ext cx="1640647" cy="16406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AC5D1-1A47-4EBC-840B-EBA11D5D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3429000"/>
            <a:ext cx="1640647" cy="164064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7E2E738-55DC-4910-8013-DDAE4701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5069647"/>
            <a:ext cx="1640647" cy="16406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85626A6-436D-4A2E-B84A-0FF49D37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5069647"/>
            <a:ext cx="1640647" cy="164064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215AFB8-247E-49FB-84CB-CBE937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3429000"/>
            <a:ext cx="1640647" cy="164064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704D1EE-37CA-40BA-9B54-A5E92443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5069647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FD47-FB64-44B6-9D2B-727B69B2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4XL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02D9-620B-4877-BE9E-80718D8F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CF381-380D-4B19-B44B-C35F6E0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035"/>
            <a:ext cx="1640647" cy="16406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E0FE3-1B4D-47DD-A2DD-9BB43C9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1200035"/>
            <a:ext cx="1640647" cy="1640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7C25-7FF9-4746-812B-68672AEF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682"/>
            <a:ext cx="1640647" cy="1640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77126-FBC0-499C-95AB-B736508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2840682"/>
            <a:ext cx="1640647" cy="16406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903BC-720E-44EB-931C-4E271FF9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1200035"/>
            <a:ext cx="1640647" cy="1640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DCA1C-7772-4879-9DFB-5FAAEF3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1200035"/>
            <a:ext cx="1640647" cy="16406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09FB-18A8-4BE9-9B9D-0B6EBBE3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2840682"/>
            <a:ext cx="1640647" cy="16406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8C00ED-50A3-4CF9-9916-ED7578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2840682"/>
            <a:ext cx="1640647" cy="1640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0E95D3-AFF7-4F9D-BB9B-AAF6EE51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1200035"/>
            <a:ext cx="1640647" cy="1640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5CA117-A3C9-4D66-84C6-229326A5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1200035"/>
            <a:ext cx="1640647" cy="16406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CF5C9-7F49-4DCC-881B-F93CC167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2840682"/>
            <a:ext cx="1640647" cy="1640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5F87A1-17BA-435B-AF66-D2B92557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2840682"/>
            <a:ext cx="1640647" cy="16406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E6F576-1270-4DCA-ADD3-B48EE550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1200035"/>
            <a:ext cx="1640647" cy="16406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8B1E7-FA25-48ED-9DB7-8486BB54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2840682"/>
            <a:ext cx="1640647" cy="16406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A2493-12FA-4C93-82BC-C8C61FFA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706"/>
            <a:ext cx="1640647" cy="16406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D96494D-3644-4ECE-8B54-99345C8F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3576706"/>
            <a:ext cx="1640647" cy="164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2AC4F5-9267-407C-993D-9149D952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7353"/>
            <a:ext cx="1640647" cy="16406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40A0C8-C6A0-4E71-B7C6-51F6C65A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22" y="5217353"/>
            <a:ext cx="1640647" cy="16406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375149-5BB5-4A4F-AF01-47E0C7D9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3576706"/>
            <a:ext cx="1640647" cy="1640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F6A67D-8D8A-4DBB-B774-77DAAC4E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3576706"/>
            <a:ext cx="1640647" cy="16406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21B7A1-D0A7-46D0-B922-805C6304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03" y="5217353"/>
            <a:ext cx="1640647" cy="16406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7A1829-DA5E-451D-A1DD-C15E71A0E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25" y="5217353"/>
            <a:ext cx="1640647" cy="1640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2D3E1F-A05E-49F3-A907-706D97D3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3576706"/>
            <a:ext cx="1640647" cy="16406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8C7788-A795-4EC6-B017-4505F001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3576706"/>
            <a:ext cx="1640647" cy="16406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D80E6-B5A4-4C8F-81BB-988A6DBA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06" y="5217353"/>
            <a:ext cx="1640647" cy="1640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21BE235-C61B-4ED7-BEEF-3FDC45C5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28" y="5217353"/>
            <a:ext cx="1640647" cy="16406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15B16-39ED-4511-B542-3C7D1BFB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3576706"/>
            <a:ext cx="1640647" cy="164064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4920FE-6F86-4E33-8201-D9F0688A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69" y="5217353"/>
            <a:ext cx="1640647" cy="1640647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82525B5-945E-417C-83CC-B842C731CF12}"/>
              </a:ext>
            </a:extLst>
          </p:cNvPr>
          <p:cNvSpPr txBox="1">
            <a:spLocks/>
          </p:cNvSpPr>
          <p:nvPr/>
        </p:nvSpPr>
        <p:spPr>
          <a:xfrm>
            <a:off x="1447800" y="16779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7DFF21-5CED-4DBF-A576-43F7EF47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52329"/>
            <a:ext cx="1640647" cy="16406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FCC1D7-2858-4942-BF66-F7C040B8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1052329"/>
            <a:ext cx="1640647" cy="16406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E53419-EB87-45BD-8B91-12D1CA64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92976"/>
            <a:ext cx="1640647" cy="16406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DC713C-EA4B-459C-9CA4-7D75D2A5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2692976"/>
            <a:ext cx="1640647" cy="16406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3212F8-DAC6-4247-B110-C954CB98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1052329"/>
            <a:ext cx="1640647" cy="16406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3037089-E367-4CE1-8E6C-04498C8C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1052329"/>
            <a:ext cx="1640647" cy="16406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880048-C1EF-48A1-B068-8CB74163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2692976"/>
            <a:ext cx="1640647" cy="16406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29A6FB-3969-41EE-BBEE-566E845A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2692976"/>
            <a:ext cx="1640647" cy="164064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AB6284-F6B1-44E1-BF04-DE903476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1052329"/>
            <a:ext cx="1640647" cy="16406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DA9C2C-1A92-474A-A41D-E022EE9E8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1052329"/>
            <a:ext cx="1640647" cy="16406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781D756-D488-48F0-AEF7-DF6C24DD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2692976"/>
            <a:ext cx="1640647" cy="164064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F72DC8-6046-443E-8D23-EC18362A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2692976"/>
            <a:ext cx="1640647" cy="164064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78C780E-26D7-417C-BF27-C370009E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1052329"/>
            <a:ext cx="1640647" cy="164064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872349-A262-4A22-8EC1-509C7FD6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2692976"/>
            <a:ext cx="1640647" cy="16406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7F88C73-7302-488D-B573-7912624D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29000"/>
            <a:ext cx="1640647" cy="16406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765CDA4-BBF5-4A9C-9989-6BB756BB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3429000"/>
            <a:ext cx="1640647" cy="16406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FA19004-BC71-4C52-8465-79D6A6E5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69647"/>
            <a:ext cx="1640647" cy="16406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8E314B9-08AD-49F0-9DDD-779DB70D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22" y="5069647"/>
            <a:ext cx="1640647" cy="16406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112492-5730-49D8-8E00-68696565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3429000"/>
            <a:ext cx="1640647" cy="16406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4F0F76D-0EBC-459A-B0FC-146A1343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3429000"/>
            <a:ext cx="1640647" cy="16406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EF7BA20-1C2F-45F9-ACD0-EB6287E2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03" y="5069647"/>
            <a:ext cx="1640647" cy="164064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257841-3130-4B57-AF1A-B1FB9C12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625" y="5069647"/>
            <a:ext cx="1640647" cy="16406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260AA1-9489-42DC-8FD0-D1F977A5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3429000"/>
            <a:ext cx="1640647" cy="16406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AC5D1-1A47-4EBC-840B-EBA11D5D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3429000"/>
            <a:ext cx="1640647" cy="164064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7E2E738-55DC-4910-8013-DDAE4701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6" y="5069647"/>
            <a:ext cx="1640647" cy="16406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85626A6-436D-4A2E-B84A-0FF49D37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28" y="5069647"/>
            <a:ext cx="1640647" cy="164064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215AFB8-247E-49FB-84CB-CBE937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3429000"/>
            <a:ext cx="1640647" cy="164064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704D1EE-37CA-40BA-9B54-A5E92443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569" y="5069647"/>
            <a:ext cx="1640647" cy="1640647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1E2822B9-C8FD-4790-8568-DD63C41E3E9E}"/>
              </a:ext>
            </a:extLst>
          </p:cNvPr>
          <p:cNvSpPr txBox="1">
            <a:spLocks/>
          </p:cNvSpPr>
          <p:nvPr/>
        </p:nvSpPr>
        <p:spPr>
          <a:xfrm>
            <a:off x="966009" y="4895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D6C466D-188E-49DA-B63A-DEAB4FC6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" y="-136006"/>
            <a:ext cx="1640647" cy="164064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6DD1923-22AE-40CC-8B77-652E758A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31" y="-136006"/>
            <a:ext cx="1640647" cy="164064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E1FF644-B49B-4DFC-BA61-B0C50F0E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" y="1504641"/>
            <a:ext cx="1640647" cy="164064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20145C9-B4A4-4C52-877B-AEB98474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31" y="1504641"/>
            <a:ext cx="1640647" cy="164064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9C64CC0-5C0B-476C-B52F-0F62E873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12" y="-136006"/>
            <a:ext cx="1640647" cy="164064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BB7A1A1-5B51-4DFF-97BD-53EF57235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34" y="-136006"/>
            <a:ext cx="1640647" cy="164064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70F14A-D752-4C13-A245-71C3FB48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12" y="1504641"/>
            <a:ext cx="1640647" cy="164064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D267CE2-A07F-4E66-9A8C-E71E33EF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34" y="1504641"/>
            <a:ext cx="1640647" cy="16406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8E8AA3A-F283-4A49-9384-1FEBE84D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15" y="-136006"/>
            <a:ext cx="1640647" cy="164064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936E221-1AE3-4935-AC4F-F44B7BBE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37" y="-136006"/>
            <a:ext cx="1640647" cy="164064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534053C-E91E-4F70-96E7-ECCA1D23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15" y="1504641"/>
            <a:ext cx="1640647" cy="164064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C372CB5-8128-43A1-B9BF-F5D2D81D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37" y="1504641"/>
            <a:ext cx="1640647" cy="164064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97E97A2-F29F-49E2-802B-FCF99906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778" y="-136006"/>
            <a:ext cx="1640647" cy="164064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4F2157A-DD7A-426E-B3EC-8B2009A7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778" y="1504641"/>
            <a:ext cx="1640647" cy="164064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007F1F8-DC99-433C-9FFE-22E29585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" y="2240665"/>
            <a:ext cx="1640647" cy="164064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E702957-F98C-451C-A8E3-0D9312F1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31" y="2240665"/>
            <a:ext cx="1640647" cy="164064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44412C2-6706-4C42-9B78-7EA18AD5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9" y="3881312"/>
            <a:ext cx="1640647" cy="164064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6C8CD46-8629-4207-90CA-34DA519F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31" y="3881312"/>
            <a:ext cx="1640647" cy="164064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0C93746-EC1C-47CC-B39A-46335042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12" y="2240665"/>
            <a:ext cx="1640647" cy="16406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A2854FA-CFA3-49DD-94EA-8979923B4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34" y="2240665"/>
            <a:ext cx="1640647" cy="164064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8E30780-3155-45C7-BB27-2D86DB2E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12" y="3881312"/>
            <a:ext cx="1640647" cy="164064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B2C123-1F2E-4AF9-B896-01706E55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34" y="3881312"/>
            <a:ext cx="1640647" cy="164064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D2F0E93-E76D-4DCA-8835-E3DA5704F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15" y="2240665"/>
            <a:ext cx="1640647" cy="164064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28B254B-59FD-4DA0-B7D1-6D45280F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37" y="2240665"/>
            <a:ext cx="1640647" cy="164064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BB15873-D528-4A26-AA7D-60C3B9875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15" y="3881312"/>
            <a:ext cx="1640647" cy="164064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A860333-B930-4373-8006-1A674FF3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37" y="3881312"/>
            <a:ext cx="1640647" cy="164064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AB937B5-B1E5-4BF9-B781-A5AAB92D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778" y="2240665"/>
            <a:ext cx="1640647" cy="164064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018FD90-B7C4-45F1-AB92-EFBDEF32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778" y="3881312"/>
            <a:ext cx="1640647" cy="1640647"/>
          </a:xfrm>
          <a:prstGeom prst="rect">
            <a:avLst/>
          </a:prstGeom>
        </p:spPr>
      </p:pic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4781D32D-916A-48E4-A92B-1BDD9857941A}"/>
              </a:ext>
            </a:extLst>
          </p:cNvPr>
          <p:cNvSpPr txBox="1">
            <a:spLocks/>
          </p:cNvSpPr>
          <p:nvPr/>
        </p:nvSpPr>
        <p:spPr>
          <a:xfrm>
            <a:off x="1575609" y="3418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6C52C2E-33B0-4884-B349-49B5A707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9" y="-283712"/>
            <a:ext cx="1640647" cy="164064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51253D9-12C1-4E0A-B75C-0F18871E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1" y="-283712"/>
            <a:ext cx="1640647" cy="164064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B546F3D-5B8D-47A5-B406-A29E2ADB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9" y="1356935"/>
            <a:ext cx="1640647" cy="164064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F93F579-6AD9-4E33-97F9-72EC19330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1" y="1356935"/>
            <a:ext cx="1640647" cy="164064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8ACF826-9DEE-4B5B-8147-4CD48A74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12" y="-283712"/>
            <a:ext cx="1640647" cy="164064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99856C9-95B5-4566-A6F6-0C194E86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34" y="-283712"/>
            <a:ext cx="1640647" cy="164064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DF1E9BC-6A56-407A-945C-F5160B14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12" y="1356935"/>
            <a:ext cx="1640647" cy="164064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B2DEA6C-7E79-4AB7-A639-C977690C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34" y="1356935"/>
            <a:ext cx="1640647" cy="164064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572D4CD-66A4-4214-8C4A-5ED63603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15" y="-283712"/>
            <a:ext cx="1640647" cy="164064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559A3FC-BDB2-4778-A3AC-005ECADF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37" y="-283712"/>
            <a:ext cx="1640647" cy="164064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C0627A6-1015-457A-8C10-FA3EDEAC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15" y="1356935"/>
            <a:ext cx="1640647" cy="164064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AFA068C-8BD9-41D1-9EA1-D1803C3DA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37" y="1356935"/>
            <a:ext cx="1640647" cy="164064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AE0911E-F9F6-4A2C-8C65-0C1C48A4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378" y="-283712"/>
            <a:ext cx="1640647" cy="164064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91C08DF-5FA1-445A-B14C-43B86858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378" y="1356935"/>
            <a:ext cx="1640647" cy="164064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A968CFB-CEFC-4AF6-99E9-C935A700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9" y="2092959"/>
            <a:ext cx="1640647" cy="164064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8195453-B845-4BA4-97DD-278C1F10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1" y="2092959"/>
            <a:ext cx="1640647" cy="164064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7CC24CF-6FE1-417E-914A-B8679C84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09" y="3733606"/>
            <a:ext cx="1640647" cy="164064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474AA03-4881-48BC-9B68-8B58E105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1" y="3733606"/>
            <a:ext cx="1640647" cy="164064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4D51286-9672-4B9A-9043-F8BB996E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12" y="2092959"/>
            <a:ext cx="1640647" cy="164064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3B88865-5EA1-4940-B4DD-566262E5B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34" y="2092959"/>
            <a:ext cx="1640647" cy="164064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30A843B-91CC-4368-A475-A400353F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12" y="3733606"/>
            <a:ext cx="1640647" cy="164064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93D2B30-526F-4F34-B54F-7BDA323C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34" y="3733606"/>
            <a:ext cx="1640647" cy="164064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92C11B9-5DF9-455F-B942-DC9EA2D8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15" y="2092959"/>
            <a:ext cx="1640647" cy="164064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98B3B34-1E9D-4C52-A3CD-90183126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37" y="2092959"/>
            <a:ext cx="1640647" cy="164064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EAD64272-0488-4FBF-AE0F-C9394BB00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15" y="3733606"/>
            <a:ext cx="1640647" cy="164064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8ABF99F-A631-4D08-8479-537A1987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037" y="3733606"/>
            <a:ext cx="1640647" cy="164064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92EB8F3-950F-4228-A6AE-8FC33B5A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378" y="2092959"/>
            <a:ext cx="1640647" cy="164064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8BF308D3-9318-4F95-89B0-DBCCDD6E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378" y="3733606"/>
            <a:ext cx="1640647" cy="16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Snowflake?</a:t>
            </a:r>
          </a:p>
          <a:p>
            <a:pPr marL="0" indent="0">
              <a:buNone/>
            </a:pPr>
            <a:r>
              <a:rPr lang="en-US" dirty="0"/>
              <a:t>Snowflake architecture</a:t>
            </a:r>
          </a:p>
          <a:p>
            <a:pPr marL="0" indent="0">
              <a:buNone/>
            </a:pPr>
            <a:r>
              <a:rPr lang="en-US" dirty="0"/>
              <a:t>intro to time travel</a:t>
            </a:r>
          </a:p>
          <a:p>
            <a:pPr marL="0" indent="0">
              <a:buNone/>
            </a:pPr>
            <a:r>
              <a:rPr lang="en-US" dirty="0"/>
              <a:t>typical load pattern</a:t>
            </a:r>
          </a:p>
          <a:p>
            <a:pPr marL="0" indent="0">
              <a:buNone/>
            </a:pPr>
            <a:r>
              <a:rPr lang="en-US" dirty="0"/>
              <a:t>cool stuff</a:t>
            </a:r>
          </a:p>
          <a:p>
            <a:pPr marL="0" indent="0">
              <a:buNone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51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321B-614F-445F-ABF6-D28FA74D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5C760-ADC2-42E4-903F-96A046A09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engine of Snowflake</a:t>
            </a:r>
          </a:p>
          <a:p>
            <a:r>
              <a:rPr lang="en-US" dirty="0"/>
              <a:t>scale up or down as you need to</a:t>
            </a:r>
          </a:p>
          <a:p>
            <a:r>
              <a:rPr lang="en-US" dirty="0"/>
              <a:t>pay-per-usage</a:t>
            </a:r>
          </a:p>
          <a:p>
            <a:r>
              <a:rPr lang="en-US" dirty="0"/>
              <a:t>pause if not needed</a:t>
            </a:r>
          </a:p>
          <a:p>
            <a:r>
              <a:rPr lang="en-US" dirty="0"/>
              <a:t>auto-suspend and auto-resume (drops cache!)</a:t>
            </a:r>
          </a:p>
          <a:p>
            <a:r>
              <a:rPr lang="en-US" dirty="0"/>
              <a:t>can be scripted through SQL or other interfaces</a:t>
            </a:r>
          </a:p>
        </p:txBody>
      </p:sp>
      <p:pic>
        <p:nvPicPr>
          <p:cNvPr id="2050" name="Picture 2" descr="Afbeeldingsresultaat voor pause">
            <a:extLst>
              <a:ext uri="{FF2B5EF4-FFF2-40B4-BE49-F238E27FC236}">
                <a16:creationId xmlns:a16="http://schemas.microsoft.com/office/drawing/2014/main" id="{CFB05AF4-A64B-49D0-B8DF-5CD63EF2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15" y="152400"/>
            <a:ext cx="33337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39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multi</a:t>
            </a:r>
            <a:r>
              <a:rPr lang="nl-BE" dirty="0"/>
              <a:t>-cluster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load-</a:t>
            </a:r>
            <a:r>
              <a:rPr lang="nl-BE" dirty="0" err="1"/>
              <a:t>balance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user </a:t>
            </a:r>
            <a:r>
              <a:rPr lang="nl-BE" dirty="0" err="1"/>
              <a:t>and</a:t>
            </a:r>
            <a:r>
              <a:rPr lang="nl-BE" dirty="0"/>
              <a:t> query </a:t>
            </a:r>
            <a:r>
              <a:rPr lang="nl-BE" dirty="0" err="1"/>
              <a:t>concurrency</a:t>
            </a:r>
            <a:r>
              <a:rPr lang="nl-BE" dirty="0"/>
              <a:t> over multiple </a:t>
            </a:r>
            <a:r>
              <a:rPr lang="nl-BE" dirty="0" err="1"/>
              <a:t>compute</a:t>
            </a:r>
            <a:r>
              <a:rPr lang="nl-BE" dirty="0"/>
              <a:t> resources</a:t>
            </a:r>
          </a:p>
          <a:p>
            <a:r>
              <a:rPr lang="nl-BE" dirty="0"/>
              <a:t>up </a:t>
            </a:r>
            <a:r>
              <a:rPr lang="nl-BE" dirty="0" err="1"/>
              <a:t>to</a:t>
            </a:r>
            <a:r>
              <a:rPr lang="nl-BE" dirty="0"/>
              <a:t> 10</a:t>
            </a:r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resized</a:t>
            </a:r>
            <a:r>
              <a:rPr lang="nl-BE" dirty="0"/>
              <a:t>, </a:t>
            </a:r>
            <a:r>
              <a:rPr lang="nl-BE" dirty="0" err="1"/>
              <a:t>suspended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resumed</a:t>
            </a:r>
            <a:r>
              <a:rPr lang="nl-BE" dirty="0"/>
              <a:t> as well</a:t>
            </a:r>
          </a:p>
          <a:p>
            <a:r>
              <a:rPr lang="nl-BE" dirty="0"/>
              <a:t>auto-</a:t>
            </a:r>
            <a:r>
              <a:rPr lang="nl-BE" dirty="0" err="1"/>
              <a:t>scale</a:t>
            </a:r>
            <a:r>
              <a:rPr lang="nl-BE" dirty="0"/>
              <a:t> </a:t>
            </a:r>
            <a:r>
              <a:rPr lang="nl-BE" dirty="0" err="1"/>
              <a:t>possible</a:t>
            </a:r>
            <a:endParaRPr lang="nl-BE" dirty="0"/>
          </a:p>
          <a:p>
            <a:r>
              <a:rPr lang="nl-BE" dirty="0" err="1"/>
              <a:t>economy</a:t>
            </a:r>
            <a:r>
              <a:rPr lang="nl-BE" dirty="0"/>
              <a:t> mode </a:t>
            </a:r>
            <a:r>
              <a:rPr lang="nl-BE" dirty="0" err="1"/>
              <a:t>available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312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56" y="376898"/>
            <a:ext cx="10515600" cy="781227"/>
          </a:xfrm>
        </p:spPr>
        <p:txBody>
          <a:bodyPr/>
          <a:lstStyle/>
          <a:p>
            <a:r>
              <a:rPr lang="nl-BE" dirty="0"/>
              <a:t>warehouses</a:t>
            </a:r>
          </a:p>
        </p:txBody>
      </p:sp>
      <p:sp>
        <p:nvSpPr>
          <p:cNvPr id="56" name="Freeform 3919"/>
          <p:cNvSpPr>
            <a:spLocks/>
          </p:cNvSpPr>
          <p:nvPr/>
        </p:nvSpPr>
        <p:spPr bwMode="auto">
          <a:xfrm>
            <a:off x="2864041" y="5195775"/>
            <a:ext cx="4348489" cy="820695"/>
          </a:xfrm>
          <a:custGeom>
            <a:avLst/>
            <a:gdLst>
              <a:gd name="T0" fmla="*/ 688 w 899"/>
              <a:gd name="T1" fmla="*/ 136 h 559"/>
              <a:gd name="T2" fmla="*/ 666 w 899"/>
              <a:gd name="T3" fmla="*/ 103 h 559"/>
              <a:gd name="T4" fmla="*/ 639 w 899"/>
              <a:gd name="T5" fmla="*/ 75 h 559"/>
              <a:gd name="T6" fmla="*/ 610 w 899"/>
              <a:gd name="T7" fmla="*/ 52 h 559"/>
              <a:gd name="T8" fmla="*/ 578 w 899"/>
              <a:gd name="T9" fmla="*/ 33 h 559"/>
              <a:gd name="T10" fmla="*/ 544 w 899"/>
              <a:gd name="T11" fmla="*/ 18 h 559"/>
              <a:gd name="T12" fmla="*/ 508 w 899"/>
              <a:gd name="T13" fmla="*/ 7 h 559"/>
              <a:gd name="T14" fmla="*/ 469 w 899"/>
              <a:gd name="T15" fmla="*/ 1 h 559"/>
              <a:gd name="T16" fmla="*/ 437 w 899"/>
              <a:gd name="T17" fmla="*/ 1 h 559"/>
              <a:gd name="T18" fmla="*/ 410 w 899"/>
              <a:gd name="T19" fmla="*/ 4 h 559"/>
              <a:gd name="T20" fmla="*/ 385 w 899"/>
              <a:gd name="T21" fmla="*/ 8 h 559"/>
              <a:gd name="T22" fmla="*/ 361 w 899"/>
              <a:gd name="T23" fmla="*/ 15 h 559"/>
              <a:gd name="T24" fmla="*/ 337 w 899"/>
              <a:gd name="T25" fmla="*/ 24 h 559"/>
              <a:gd name="T26" fmla="*/ 314 w 899"/>
              <a:gd name="T27" fmla="*/ 36 h 559"/>
              <a:gd name="T28" fmla="*/ 293 w 899"/>
              <a:gd name="T29" fmla="*/ 49 h 559"/>
              <a:gd name="T30" fmla="*/ 274 w 899"/>
              <a:gd name="T31" fmla="*/ 64 h 559"/>
              <a:gd name="T32" fmla="*/ 254 w 899"/>
              <a:gd name="T33" fmla="*/ 80 h 559"/>
              <a:gd name="T34" fmla="*/ 238 w 899"/>
              <a:gd name="T35" fmla="*/ 98 h 559"/>
              <a:gd name="T36" fmla="*/ 222 w 899"/>
              <a:gd name="T37" fmla="*/ 117 h 559"/>
              <a:gd name="T38" fmla="*/ 209 w 899"/>
              <a:gd name="T39" fmla="*/ 139 h 559"/>
              <a:gd name="T40" fmla="*/ 198 w 899"/>
              <a:gd name="T41" fmla="*/ 161 h 559"/>
              <a:gd name="T42" fmla="*/ 187 w 899"/>
              <a:gd name="T43" fmla="*/ 185 h 559"/>
              <a:gd name="T44" fmla="*/ 179 w 899"/>
              <a:gd name="T45" fmla="*/ 208 h 559"/>
              <a:gd name="T46" fmla="*/ 174 w 899"/>
              <a:gd name="T47" fmla="*/ 234 h 559"/>
              <a:gd name="T48" fmla="*/ 164 w 899"/>
              <a:gd name="T49" fmla="*/ 246 h 559"/>
              <a:gd name="T50" fmla="*/ 141 w 899"/>
              <a:gd name="T51" fmla="*/ 247 h 559"/>
              <a:gd name="T52" fmla="*/ 110 w 899"/>
              <a:gd name="T53" fmla="*/ 253 h 559"/>
              <a:gd name="T54" fmla="*/ 82 w 899"/>
              <a:gd name="T55" fmla="*/ 265 h 559"/>
              <a:gd name="T56" fmla="*/ 57 w 899"/>
              <a:gd name="T57" fmla="*/ 282 h 559"/>
              <a:gd name="T58" fmla="*/ 36 w 899"/>
              <a:gd name="T59" fmla="*/ 303 h 559"/>
              <a:gd name="T60" fmla="*/ 20 w 899"/>
              <a:gd name="T61" fmla="*/ 329 h 559"/>
              <a:gd name="T62" fmla="*/ 8 w 899"/>
              <a:gd name="T63" fmla="*/ 356 h 559"/>
              <a:gd name="T64" fmla="*/ 1 w 899"/>
              <a:gd name="T65" fmla="*/ 386 h 559"/>
              <a:gd name="T66" fmla="*/ 0 w 899"/>
              <a:gd name="T67" fmla="*/ 417 h 559"/>
              <a:gd name="T68" fmla="*/ 5 w 899"/>
              <a:gd name="T69" fmla="*/ 442 h 559"/>
              <a:gd name="T70" fmla="*/ 11 w 899"/>
              <a:gd name="T71" fmla="*/ 465 h 559"/>
              <a:gd name="T72" fmla="*/ 20 w 899"/>
              <a:gd name="T73" fmla="*/ 484 h 559"/>
              <a:gd name="T74" fmla="*/ 31 w 899"/>
              <a:gd name="T75" fmla="*/ 500 h 559"/>
              <a:gd name="T76" fmla="*/ 44 w 899"/>
              <a:gd name="T77" fmla="*/ 514 h 559"/>
              <a:gd name="T78" fmla="*/ 66 w 899"/>
              <a:gd name="T79" fmla="*/ 531 h 559"/>
              <a:gd name="T80" fmla="*/ 96 w 899"/>
              <a:gd name="T81" fmla="*/ 546 h 559"/>
              <a:gd name="T82" fmla="*/ 125 w 899"/>
              <a:gd name="T83" fmla="*/ 555 h 559"/>
              <a:gd name="T84" fmla="*/ 157 w 899"/>
              <a:gd name="T85" fmla="*/ 559 h 559"/>
              <a:gd name="T86" fmla="*/ 715 w 899"/>
              <a:gd name="T87" fmla="*/ 559 h 559"/>
              <a:gd name="T88" fmla="*/ 724 w 899"/>
              <a:gd name="T89" fmla="*/ 558 h 559"/>
              <a:gd name="T90" fmla="*/ 760 w 899"/>
              <a:gd name="T91" fmla="*/ 547 h 559"/>
              <a:gd name="T92" fmla="*/ 791 w 899"/>
              <a:gd name="T93" fmla="*/ 533 h 559"/>
              <a:gd name="T94" fmla="*/ 825 w 899"/>
              <a:gd name="T95" fmla="*/ 512 h 559"/>
              <a:gd name="T96" fmla="*/ 850 w 899"/>
              <a:gd name="T97" fmla="*/ 491 h 559"/>
              <a:gd name="T98" fmla="*/ 864 w 899"/>
              <a:gd name="T99" fmla="*/ 472 h 559"/>
              <a:gd name="T100" fmla="*/ 876 w 899"/>
              <a:gd name="T101" fmla="*/ 452 h 559"/>
              <a:gd name="T102" fmla="*/ 887 w 899"/>
              <a:gd name="T103" fmla="*/ 428 h 559"/>
              <a:gd name="T104" fmla="*/ 895 w 899"/>
              <a:gd name="T105" fmla="*/ 402 h 559"/>
              <a:gd name="T106" fmla="*/ 899 w 899"/>
              <a:gd name="T107" fmla="*/ 371 h 559"/>
              <a:gd name="T108" fmla="*/ 898 w 899"/>
              <a:gd name="T109" fmla="*/ 335 h 559"/>
              <a:gd name="T110" fmla="*/ 890 w 899"/>
              <a:gd name="T111" fmla="*/ 295 h 559"/>
              <a:gd name="T112" fmla="*/ 874 w 899"/>
              <a:gd name="T113" fmla="*/ 259 h 559"/>
              <a:gd name="T114" fmla="*/ 853 w 899"/>
              <a:gd name="T115" fmla="*/ 227 h 559"/>
              <a:gd name="T116" fmla="*/ 826 w 899"/>
              <a:gd name="T117" fmla="*/ 199 h 559"/>
              <a:gd name="T118" fmla="*/ 794 w 899"/>
              <a:gd name="T119" fmla="*/ 177 h 559"/>
              <a:gd name="T120" fmla="*/ 757 w 899"/>
              <a:gd name="T121" fmla="*/ 161 h 559"/>
              <a:gd name="T122" fmla="*/ 718 w 899"/>
              <a:gd name="T123" fmla="*/ 153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9" h="559">
                <a:moveTo>
                  <a:pt x="697" y="152"/>
                </a:moveTo>
                <a:lnTo>
                  <a:pt x="688" y="136"/>
                </a:lnTo>
                <a:lnTo>
                  <a:pt x="677" y="119"/>
                </a:lnTo>
                <a:lnTo>
                  <a:pt x="666" y="103"/>
                </a:lnTo>
                <a:lnTo>
                  <a:pt x="653" y="89"/>
                </a:lnTo>
                <a:lnTo>
                  <a:pt x="639" y="75"/>
                </a:lnTo>
                <a:lnTo>
                  <a:pt x="625" y="64"/>
                </a:lnTo>
                <a:lnTo>
                  <a:pt x="610" y="52"/>
                </a:lnTo>
                <a:lnTo>
                  <a:pt x="594" y="42"/>
                </a:lnTo>
                <a:lnTo>
                  <a:pt x="578" y="33"/>
                </a:lnTo>
                <a:lnTo>
                  <a:pt x="561" y="24"/>
                </a:lnTo>
                <a:lnTo>
                  <a:pt x="544" y="18"/>
                </a:lnTo>
                <a:lnTo>
                  <a:pt x="526" y="11"/>
                </a:lnTo>
                <a:lnTo>
                  <a:pt x="508" y="7"/>
                </a:lnTo>
                <a:lnTo>
                  <a:pt x="488" y="4"/>
                </a:lnTo>
                <a:lnTo>
                  <a:pt x="469" y="1"/>
                </a:lnTo>
                <a:lnTo>
                  <a:pt x="450" y="0"/>
                </a:lnTo>
                <a:lnTo>
                  <a:pt x="437" y="1"/>
                </a:lnTo>
                <a:lnTo>
                  <a:pt x="423" y="1"/>
                </a:lnTo>
                <a:lnTo>
                  <a:pt x="410" y="4"/>
                </a:lnTo>
                <a:lnTo>
                  <a:pt x="397" y="6"/>
                </a:lnTo>
                <a:lnTo>
                  <a:pt x="385" y="8"/>
                </a:lnTo>
                <a:lnTo>
                  <a:pt x="372" y="11"/>
                </a:lnTo>
                <a:lnTo>
                  <a:pt x="361" y="15"/>
                </a:lnTo>
                <a:lnTo>
                  <a:pt x="349" y="20"/>
                </a:lnTo>
                <a:lnTo>
                  <a:pt x="337" y="24"/>
                </a:lnTo>
                <a:lnTo>
                  <a:pt x="325" y="29"/>
                </a:lnTo>
                <a:lnTo>
                  <a:pt x="314" y="36"/>
                </a:lnTo>
                <a:lnTo>
                  <a:pt x="304" y="42"/>
                </a:lnTo>
                <a:lnTo>
                  <a:pt x="293" y="49"/>
                </a:lnTo>
                <a:lnTo>
                  <a:pt x="283" y="56"/>
                </a:lnTo>
                <a:lnTo>
                  <a:pt x="274" y="64"/>
                </a:lnTo>
                <a:lnTo>
                  <a:pt x="264" y="71"/>
                </a:lnTo>
                <a:lnTo>
                  <a:pt x="254" y="80"/>
                </a:lnTo>
                <a:lnTo>
                  <a:pt x="246" y="89"/>
                </a:lnTo>
                <a:lnTo>
                  <a:pt x="238" y="98"/>
                </a:lnTo>
                <a:lnTo>
                  <a:pt x="230" y="108"/>
                </a:lnTo>
                <a:lnTo>
                  <a:pt x="222" y="117"/>
                </a:lnTo>
                <a:lnTo>
                  <a:pt x="216" y="128"/>
                </a:lnTo>
                <a:lnTo>
                  <a:pt x="209" y="139"/>
                </a:lnTo>
                <a:lnTo>
                  <a:pt x="203" y="149"/>
                </a:lnTo>
                <a:lnTo>
                  <a:pt x="198" y="161"/>
                </a:lnTo>
                <a:lnTo>
                  <a:pt x="192" y="172"/>
                </a:lnTo>
                <a:lnTo>
                  <a:pt x="187" y="185"/>
                </a:lnTo>
                <a:lnTo>
                  <a:pt x="184" y="197"/>
                </a:lnTo>
                <a:lnTo>
                  <a:pt x="179" y="208"/>
                </a:lnTo>
                <a:lnTo>
                  <a:pt x="177" y="221"/>
                </a:lnTo>
                <a:lnTo>
                  <a:pt x="174" y="234"/>
                </a:lnTo>
                <a:lnTo>
                  <a:pt x="173" y="247"/>
                </a:lnTo>
                <a:lnTo>
                  <a:pt x="164" y="246"/>
                </a:lnTo>
                <a:lnTo>
                  <a:pt x="157" y="246"/>
                </a:lnTo>
                <a:lnTo>
                  <a:pt x="141" y="247"/>
                </a:lnTo>
                <a:lnTo>
                  <a:pt x="125" y="249"/>
                </a:lnTo>
                <a:lnTo>
                  <a:pt x="110" y="253"/>
                </a:lnTo>
                <a:lnTo>
                  <a:pt x="96" y="259"/>
                </a:lnTo>
                <a:lnTo>
                  <a:pt x="82" y="265"/>
                </a:lnTo>
                <a:lnTo>
                  <a:pt x="69" y="273"/>
                </a:lnTo>
                <a:lnTo>
                  <a:pt x="57" y="282"/>
                </a:lnTo>
                <a:lnTo>
                  <a:pt x="46" y="292"/>
                </a:lnTo>
                <a:lnTo>
                  <a:pt x="36" y="303"/>
                </a:lnTo>
                <a:lnTo>
                  <a:pt x="27" y="316"/>
                </a:lnTo>
                <a:lnTo>
                  <a:pt x="20" y="329"/>
                </a:lnTo>
                <a:lnTo>
                  <a:pt x="12" y="341"/>
                </a:lnTo>
                <a:lnTo>
                  <a:pt x="8" y="356"/>
                </a:lnTo>
                <a:lnTo>
                  <a:pt x="3" y="371"/>
                </a:lnTo>
                <a:lnTo>
                  <a:pt x="1" y="386"/>
                </a:lnTo>
                <a:lnTo>
                  <a:pt x="0" y="403"/>
                </a:lnTo>
                <a:lnTo>
                  <a:pt x="0" y="417"/>
                </a:lnTo>
                <a:lnTo>
                  <a:pt x="2" y="430"/>
                </a:lnTo>
                <a:lnTo>
                  <a:pt x="5" y="442"/>
                </a:lnTo>
                <a:lnTo>
                  <a:pt x="7" y="454"/>
                </a:lnTo>
                <a:lnTo>
                  <a:pt x="11" y="465"/>
                </a:lnTo>
                <a:lnTo>
                  <a:pt x="15" y="474"/>
                </a:lnTo>
                <a:lnTo>
                  <a:pt x="20" y="484"/>
                </a:lnTo>
                <a:lnTo>
                  <a:pt x="25" y="493"/>
                </a:lnTo>
                <a:lnTo>
                  <a:pt x="31" y="500"/>
                </a:lnTo>
                <a:lnTo>
                  <a:pt x="38" y="508"/>
                </a:lnTo>
                <a:lnTo>
                  <a:pt x="44" y="514"/>
                </a:lnTo>
                <a:lnTo>
                  <a:pt x="51" y="521"/>
                </a:lnTo>
                <a:lnTo>
                  <a:pt x="66" y="531"/>
                </a:lnTo>
                <a:lnTo>
                  <a:pt x="81" y="539"/>
                </a:lnTo>
                <a:lnTo>
                  <a:pt x="96" y="546"/>
                </a:lnTo>
                <a:lnTo>
                  <a:pt x="111" y="551"/>
                </a:lnTo>
                <a:lnTo>
                  <a:pt x="125" y="555"/>
                </a:lnTo>
                <a:lnTo>
                  <a:pt x="138" y="557"/>
                </a:lnTo>
                <a:lnTo>
                  <a:pt x="157" y="559"/>
                </a:lnTo>
                <a:lnTo>
                  <a:pt x="165" y="559"/>
                </a:lnTo>
                <a:lnTo>
                  <a:pt x="715" y="559"/>
                </a:lnTo>
                <a:lnTo>
                  <a:pt x="716" y="559"/>
                </a:lnTo>
                <a:lnTo>
                  <a:pt x="724" y="558"/>
                </a:lnTo>
                <a:lnTo>
                  <a:pt x="746" y="553"/>
                </a:lnTo>
                <a:lnTo>
                  <a:pt x="760" y="547"/>
                </a:lnTo>
                <a:lnTo>
                  <a:pt x="775" y="542"/>
                </a:lnTo>
                <a:lnTo>
                  <a:pt x="791" y="533"/>
                </a:lnTo>
                <a:lnTo>
                  <a:pt x="808" y="524"/>
                </a:lnTo>
                <a:lnTo>
                  <a:pt x="825" y="512"/>
                </a:lnTo>
                <a:lnTo>
                  <a:pt x="841" y="498"/>
                </a:lnTo>
                <a:lnTo>
                  <a:pt x="850" y="491"/>
                </a:lnTo>
                <a:lnTo>
                  <a:pt x="857" y="482"/>
                </a:lnTo>
                <a:lnTo>
                  <a:pt x="864" y="472"/>
                </a:lnTo>
                <a:lnTo>
                  <a:pt x="871" y="463"/>
                </a:lnTo>
                <a:lnTo>
                  <a:pt x="876" y="452"/>
                </a:lnTo>
                <a:lnTo>
                  <a:pt x="882" y="440"/>
                </a:lnTo>
                <a:lnTo>
                  <a:pt x="887" y="428"/>
                </a:lnTo>
                <a:lnTo>
                  <a:pt x="891" y="415"/>
                </a:lnTo>
                <a:lnTo>
                  <a:pt x="895" y="402"/>
                </a:lnTo>
                <a:lnTo>
                  <a:pt x="897" y="388"/>
                </a:lnTo>
                <a:lnTo>
                  <a:pt x="899" y="371"/>
                </a:lnTo>
                <a:lnTo>
                  <a:pt x="899" y="355"/>
                </a:lnTo>
                <a:lnTo>
                  <a:pt x="898" y="335"/>
                </a:lnTo>
                <a:lnTo>
                  <a:pt x="895" y="315"/>
                </a:lnTo>
                <a:lnTo>
                  <a:pt x="890" y="295"/>
                </a:lnTo>
                <a:lnTo>
                  <a:pt x="883" y="277"/>
                </a:lnTo>
                <a:lnTo>
                  <a:pt x="874" y="259"/>
                </a:lnTo>
                <a:lnTo>
                  <a:pt x="865" y="243"/>
                </a:lnTo>
                <a:lnTo>
                  <a:pt x="853" y="227"/>
                </a:lnTo>
                <a:lnTo>
                  <a:pt x="840" y="213"/>
                </a:lnTo>
                <a:lnTo>
                  <a:pt x="826" y="199"/>
                </a:lnTo>
                <a:lnTo>
                  <a:pt x="810" y="187"/>
                </a:lnTo>
                <a:lnTo>
                  <a:pt x="794" y="177"/>
                </a:lnTo>
                <a:lnTo>
                  <a:pt x="776" y="169"/>
                </a:lnTo>
                <a:lnTo>
                  <a:pt x="757" y="161"/>
                </a:lnTo>
                <a:lnTo>
                  <a:pt x="738" y="157"/>
                </a:lnTo>
                <a:lnTo>
                  <a:pt x="718" y="153"/>
                </a:lnTo>
                <a:lnTo>
                  <a:pt x="697" y="152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359406" y="4106928"/>
            <a:ext cx="1357758" cy="1671809"/>
            <a:chOff x="5324475" y="3152116"/>
            <a:chExt cx="1315046" cy="1457983"/>
          </a:xfrm>
        </p:grpSpPr>
        <p:grpSp>
          <p:nvGrpSpPr>
            <p:cNvPr id="87" name="Group 86"/>
            <p:cNvGrpSpPr/>
            <p:nvPr/>
          </p:nvGrpSpPr>
          <p:grpSpPr>
            <a:xfrm>
              <a:off x="5324475" y="3152116"/>
              <a:ext cx="1315046" cy="1457983"/>
              <a:chOff x="8597900" y="1254126"/>
              <a:chExt cx="438150" cy="485774"/>
            </a:xfrm>
            <a:solidFill>
              <a:srgbClr val="FFFFFF"/>
            </a:solidFill>
          </p:grpSpPr>
          <p:sp>
            <p:nvSpPr>
              <p:cNvPr id="102" name="Freeform 374"/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3" name="Freeform 372"/>
              <p:cNvSpPr>
                <a:spLocks/>
              </p:cNvSpPr>
              <p:nvPr/>
            </p:nvSpPr>
            <p:spPr bwMode="auto">
              <a:xfrm>
                <a:off x="8597900" y="1439863"/>
                <a:ext cx="438150" cy="92075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4" name="Freeform 373"/>
              <p:cNvSpPr>
                <a:spLocks/>
              </p:cNvSpPr>
              <p:nvPr/>
            </p:nvSpPr>
            <p:spPr bwMode="auto">
              <a:xfrm>
                <a:off x="8597900" y="1543051"/>
                <a:ext cx="438150" cy="9366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5" name="Oval 371"/>
              <p:cNvSpPr>
                <a:spLocks noChangeArrowheads="1"/>
              </p:cNvSpPr>
              <p:nvPr/>
            </p:nvSpPr>
            <p:spPr bwMode="auto">
              <a:xfrm>
                <a:off x="8597900" y="1254126"/>
                <a:ext cx="438150" cy="185737"/>
              </a:xfrm>
              <a:prstGeom prst="ellipse">
                <a:avLst/>
              </a:prstGeom>
              <a:grpFill/>
              <a:ln w="444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565791" y="3233454"/>
              <a:ext cx="814711" cy="402515"/>
              <a:chOff x="5729775" y="4117411"/>
              <a:chExt cx="866713" cy="855391"/>
            </a:xfrm>
            <a:solidFill>
              <a:srgbClr val="22BEE8"/>
            </a:solidFill>
          </p:grpSpPr>
          <p:sp>
            <p:nvSpPr>
              <p:cNvPr id="89" name="Freeform 88"/>
              <p:cNvSpPr>
                <a:spLocks/>
              </p:cNvSpPr>
              <p:nvPr userDrawn="1"/>
            </p:nvSpPr>
            <p:spPr bwMode="auto">
              <a:xfrm>
                <a:off x="6202756" y="4216787"/>
                <a:ext cx="300645" cy="225169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0" name="Freeform 89"/>
              <p:cNvSpPr>
                <a:spLocks/>
              </p:cNvSpPr>
              <p:nvPr userDrawn="1"/>
            </p:nvSpPr>
            <p:spPr bwMode="auto">
              <a:xfrm>
                <a:off x="6209045" y="4117411"/>
                <a:ext cx="106924" cy="315740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 userDrawn="1"/>
            </p:nvSpPr>
            <p:spPr bwMode="auto">
              <a:xfrm>
                <a:off x="6293327" y="4484726"/>
                <a:ext cx="300645" cy="228943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 userDrawn="1"/>
            </p:nvSpPr>
            <p:spPr bwMode="auto">
              <a:xfrm>
                <a:off x="6295843" y="4380318"/>
                <a:ext cx="300645" cy="227685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 userDrawn="1"/>
            </p:nvSpPr>
            <p:spPr bwMode="auto">
              <a:xfrm>
                <a:off x="6207787" y="4659578"/>
                <a:ext cx="108182" cy="313224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 userDrawn="1"/>
            </p:nvSpPr>
            <p:spPr bwMode="auto">
              <a:xfrm>
                <a:off x="6205272" y="4650772"/>
                <a:ext cx="299387" cy="227685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5" name="Freeform 94"/>
              <p:cNvSpPr>
                <a:spLocks/>
              </p:cNvSpPr>
              <p:nvPr userDrawn="1"/>
            </p:nvSpPr>
            <p:spPr bwMode="auto">
              <a:xfrm>
                <a:off x="5822862" y="4648257"/>
                <a:ext cx="299387" cy="226427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 userDrawn="1"/>
            </p:nvSpPr>
            <p:spPr bwMode="auto">
              <a:xfrm>
                <a:off x="6009035" y="4659578"/>
                <a:ext cx="106924" cy="313224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7" name="Freeform 96"/>
              <p:cNvSpPr>
                <a:spLocks/>
              </p:cNvSpPr>
              <p:nvPr userDrawn="1"/>
            </p:nvSpPr>
            <p:spPr bwMode="auto">
              <a:xfrm>
                <a:off x="5732291" y="4380318"/>
                <a:ext cx="299387" cy="225169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8" name="Freeform 97"/>
              <p:cNvSpPr>
                <a:spLocks/>
              </p:cNvSpPr>
              <p:nvPr userDrawn="1"/>
            </p:nvSpPr>
            <p:spPr bwMode="auto">
              <a:xfrm>
                <a:off x="5729775" y="4484726"/>
                <a:ext cx="299387" cy="226427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 userDrawn="1"/>
            </p:nvSpPr>
            <p:spPr bwMode="auto">
              <a:xfrm>
                <a:off x="6009035" y="4117411"/>
                <a:ext cx="109440" cy="315740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0" name="Freeform 99"/>
              <p:cNvSpPr>
                <a:spLocks/>
              </p:cNvSpPr>
              <p:nvPr userDrawn="1"/>
            </p:nvSpPr>
            <p:spPr bwMode="auto">
              <a:xfrm>
                <a:off x="5820346" y="4211756"/>
                <a:ext cx="300645" cy="230201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01" name="Freeform 100"/>
              <p:cNvSpPr>
                <a:spLocks noEditPoints="1"/>
              </p:cNvSpPr>
              <p:nvPr userDrawn="1"/>
            </p:nvSpPr>
            <p:spPr bwMode="auto">
              <a:xfrm>
                <a:off x="6063126" y="4444472"/>
                <a:ext cx="200011" cy="203784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58" name="Oval 57"/>
          <p:cNvSpPr/>
          <p:nvPr/>
        </p:nvSpPr>
        <p:spPr>
          <a:xfrm>
            <a:off x="1834703" y="3286844"/>
            <a:ext cx="1302942" cy="1371352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41139" y="1513376"/>
            <a:ext cx="1800000" cy="180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38361" y="468364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ETL / ELT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15005" y="3297755"/>
            <a:ext cx="153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Marketing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91010" y="3647144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Finance</a:t>
            </a:r>
          </a:p>
        </p:txBody>
      </p:sp>
      <p:sp>
        <p:nvSpPr>
          <p:cNvPr id="81" name="Oval 80"/>
          <p:cNvSpPr/>
          <p:nvPr/>
        </p:nvSpPr>
        <p:spPr>
          <a:xfrm>
            <a:off x="6401389" y="1769886"/>
            <a:ext cx="1800000" cy="180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749158" y="2566017"/>
            <a:ext cx="582411" cy="590618"/>
            <a:chOff x="7377991" y="2928931"/>
            <a:chExt cx="582411" cy="590618"/>
          </a:xfrm>
        </p:grpSpPr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85" name="Freeform 84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068662" y="3586524"/>
            <a:ext cx="916437" cy="823381"/>
            <a:chOff x="3628326" y="3203314"/>
            <a:chExt cx="394617" cy="382249"/>
          </a:xfrm>
        </p:grpSpPr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3628326" y="3203314"/>
              <a:ext cx="394617" cy="382249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79" name="Freeform 78"/>
            <p:cNvSpPr>
              <a:spLocks noChangeArrowheads="1"/>
            </p:cNvSpPr>
            <p:nvPr/>
          </p:nvSpPr>
          <p:spPr bwMode="auto">
            <a:xfrm>
              <a:off x="3748260" y="3320929"/>
              <a:ext cx="150882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775583" y="2637130"/>
            <a:ext cx="394618" cy="382248"/>
            <a:chOff x="5476125" y="2488389"/>
            <a:chExt cx="394618" cy="382248"/>
          </a:xfrm>
        </p:grpSpPr>
        <p:sp>
          <p:nvSpPr>
            <p:cNvPr id="66" name="Freeform 65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67" name="Freeform 66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301254" y="2127799"/>
            <a:ext cx="582411" cy="590618"/>
            <a:chOff x="7377991" y="2928931"/>
            <a:chExt cx="582411" cy="590618"/>
          </a:xfrm>
        </p:grpSpPr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2" name="Freeform 111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326868" y="2594480"/>
            <a:ext cx="394618" cy="382248"/>
            <a:chOff x="5476125" y="2488389"/>
            <a:chExt cx="394618" cy="382248"/>
          </a:xfrm>
        </p:grpSpPr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878153" y="2551830"/>
            <a:ext cx="394618" cy="382248"/>
            <a:chOff x="5476125" y="2488389"/>
            <a:chExt cx="394618" cy="382248"/>
          </a:xfrm>
        </p:grpSpPr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9" name="Freeform 118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146521" y="2139037"/>
            <a:ext cx="394618" cy="382248"/>
            <a:chOff x="5476125" y="2488389"/>
            <a:chExt cx="394618" cy="382248"/>
          </a:xfrm>
        </p:grpSpPr>
        <p:sp>
          <p:nvSpPr>
            <p:cNvPr id="121" name="Freeform 120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2" name="Freeform 121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618732" y="2167449"/>
            <a:ext cx="394618" cy="382248"/>
            <a:chOff x="5476125" y="2488389"/>
            <a:chExt cx="394618" cy="382248"/>
          </a:xfrm>
        </p:grpSpPr>
        <p:sp>
          <p:nvSpPr>
            <p:cNvPr id="124" name="Freeform 123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5" name="Freeform 124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514999" y="1744378"/>
            <a:ext cx="394618" cy="382248"/>
            <a:chOff x="5476125" y="2488389"/>
            <a:chExt cx="394618" cy="382248"/>
          </a:xfrm>
        </p:grpSpPr>
        <p:sp>
          <p:nvSpPr>
            <p:cNvPr id="127" name="Freeform 126"/>
            <p:cNvSpPr>
              <a:spLocks noChangeArrowheads="1"/>
            </p:cNvSpPr>
            <p:nvPr/>
          </p:nvSpPr>
          <p:spPr bwMode="auto">
            <a:xfrm>
              <a:off x="5476125" y="2488389"/>
              <a:ext cx="394618" cy="38224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8" name="Freeform 127"/>
            <p:cNvSpPr>
              <a:spLocks noChangeArrowheads="1"/>
            </p:cNvSpPr>
            <p:nvPr/>
          </p:nvSpPr>
          <p:spPr bwMode="auto">
            <a:xfrm>
              <a:off x="5596059" y="2606004"/>
              <a:ext cx="150883" cy="143342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7478265" y="5054410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5E89"/>
                </a:solidFill>
                <a:effectLst/>
                <a:uLnTx/>
                <a:uFillTx/>
                <a:latin typeface="Avenir Medium"/>
              </a:rPr>
              <a:t>Development</a:t>
            </a: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7918825" y="3994356"/>
            <a:ext cx="1080000" cy="1080000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8170472" y="4241831"/>
            <a:ext cx="582411" cy="590618"/>
            <a:chOff x="7377991" y="2928931"/>
            <a:chExt cx="582411" cy="590618"/>
          </a:xfrm>
        </p:grpSpPr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7377991" y="2928931"/>
              <a:ext cx="582411" cy="590618"/>
            </a:xfrm>
            <a:custGeom>
              <a:avLst/>
              <a:gdLst>
                <a:gd name="T0" fmla="*/ 402 w 448"/>
                <a:gd name="T1" fmla="*/ 227 h 457"/>
                <a:gd name="T2" fmla="*/ 399 w 448"/>
                <a:gd name="T3" fmla="*/ 188 h 457"/>
                <a:gd name="T4" fmla="*/ 444 w 448"/>
                <a:gd name="T5" fmla="*/ 162 h 457"/>
                <a:gd name="T6" fmla="*/ 388 w 448"/>
                <a:gd name="T7" fmla="*/ 65 h 457"/>
                <a:gd name="T8" fmla="*/ 346 w 448"/>
                <a:gd name="T9" fmla="*/ 90 h 457"/>
                <a:gd name="T10" fmla="*/ 282 w 448"/>
                <a:gd name="T11" fmla="*/ 50 h 457"/>
                <a:gd name="T12" fmla="*/ 282 w 448"/>
                <a:gd name="T13" fmla="*/ 0 h 457"/>
                <a:gd name="T14" fmla="*/ 169 w 448"/>
                <a:gd name="T15" fmla="*/ 0 h 457"/>
                <a:gd name="T16" fmla="*/ 169 w 448"/>
                <a:gd name="T17" fmla="*/ 50 h 457"/>
                <a:gd name="T18" fmla="*/ 101 w 448"/>
                <a:gd name="T19" fmla="*/ 90 h 457"/>
                <a:gd name="T20" fmla="*/ 56 w 448"/>
                <a:gd name="T21" fmla="*/ 65 h 457"/>
                <a:gd name="T22" fmla="*/ 0 w 448"/>
                <a:gd name="T23" fmla="*/ 162 h 457"/>
                <a:gd name="T24" fmla="*/ 45 w 448"/>
                <a:gd name="T25" fmla="*/ 188 h 457"/>
                <a:gd name="T26" fmla="*/ 42 w 448"/>
                <a:gd name="T27" fmla="*/ 227 h 457"/>
                <a:gd name="T28" fmla="*/ 45 w 448"/>
                <a:gd name="T29" fmla="*/ 267 h 457"/>
                <a:gd name="T30" fmla="*/ 0 w 448"/>
                <a:gd name="T31" fmla="*/ 292 h 457"/>
                <a:gd name="T32" fmla="*/ 56 w 448"/>
                <a:gd name="T33" fmla="*/ 391 h 457"/>
                <a:gd name="T34" fmla="*/ 101 w 448"/>
                <a:gd name="T35" fmla="*/ 366 h 457"/>
                <a:gd name="T36" fmla="*/ 169 w 448"/>
                <a:gd name="T37" fmla="*/ 405 h 457"/>
                <a:gd name="T38" fmla="*/ 169 w 448"/>
                <a:gd name="T39" fmla="*/ 456 h 457"/>
                <a:gd name="T40" fmla="*/ 282 w 448"/>
                <a:gd name="T41" fmla="*/ 456 h 457"/>
                <a:gd name="T42" fmla="*/ 282 w 448"/>
                <a:gd name="T43" fmla="*/ 405 h 457"/>
                <a:gd name="T44" fmla="*/ 346 w 448"/>
                <a:gd name="T45" fmla="*/ 366 h 457"/>
                <a:gd name="T46" fmla="*/ 391 w 448"/>
                <a:gd name="T47" fmla="*/ 391 h 457"/>
                <a:gd name="T48" fmla="*/ 447 w 448"/>
                <a:gd name="T49" fmla="*/ 292 h 457"/>
                <a:gd name="T50" fmla="*/ 402 w 448"/>
                <a:gd name="T51" fmla="*/ 267 h 457"/>
                <a:gd name="T52" fmla="*/ 402 w 448"/>
                <a:gd name="T53" fmla="*/ 22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8" h="457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solidFill>
              <a:srgbClr val="FFFFFF"/>
            </a:solidFill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7555002" y="3110656"/>
              <a:ext cx="222685" cy="221480"/>
            </a:xfrm>
            <a:custGeom>
              <a:avLst/>
              <a:gdLst>
                <a:gd name="T0" fmla="*/ 169 w 170"/>
                <a:gd name="T1" fmla="*/ 84 h 170"/>
                <a:gd name="T2" fmla="*/ 158 w 170"/>
                <a:gd name="T3" fmla="*/ 127 h 170"/>
                <a:gd name="T4" fmla="*/ 127 w 170"/>
                <a:gd name="T5" fmla="*/ 158 h 170"/>
                <a:gd name="T6" fmla="*/ 85 w 170"/>
                <a:gd name="T7" fmla="*/ 169 h 170"/>
                <a:gd name="T8" fmla="*/ 42 w 170"/>
                <a:gd name="T9" fmla="*/ 158 h 170"/>
                <a:gd name="T10" fmla="*/ 11 w 170"/>
                <a:gd name="T11" fmla="*/ 127 h 170"/>
                <a:gd name="T12" fmla="*/ 0 w 170"/>
                <a:gd name="T13" fmla="*/ 84 h 170"/>
                <a:gd name="T14" fmla="*/ 11 w 170"/>
                <a:gd name="T15" fmla="*/ 42 h 170"/>
                <a:gd name="T16" fmla="*/ 42 w 170"/>
                <a:gd name="T17" fmla="*/ 11 h 170"/>
                <a:gd name="T18" fmla="*/ 85 w 170"/>
                <a:gd name="T19" fmla="*/ 0 h 170"/>
                <a:gd name="T20" fmla="*/ 127 w 170"/>
                <a:gd name="T21" fmla="*/ 11 h 170"/>
                <a:gd name="T22" fmla="*/ 158 w 170"/>
                <a:gd name="T23" fmla="*/ 42 h 170"/>
                <a:gd name="T24" fmla="*/ 169 w 170"/>
                <a:gd name="T25" fmla="*/ 8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6350" cap="flat">
              <a:solidFill>
                <a:srgbClr val="005E8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7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1" grpId="0"/>
      <p:bldP spid="62" grpId="0"/>
      <p:bldP spid="81" grpId="0" animBg="1"/>
      <p:bldP spid="129" grpId="0"/>
      <p:bldP spid="1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credit </a:t>
            </a:r>
            <a:r>
              <a:rPr lang="nl-BE" dirty="0" err="1"/>
              <a:t>consumption</a:t>
            </a:r>
            <a:endParaRPr lang="nl-B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176021"/>
              </p:ext>
            </p:extLst>
          </p:nvPr>
        </p:nvGraphicFramePr>
        <p:xfrm>
          <a:off x="1709882" y="1922589"/>
          <a:ext cx="8127999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Size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3LX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l-B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99BF1F-09C1-44D2-8454-9AB39334FD68}"/>
              </a:ext>
            </a:extLst>
          </p:cNvPr>
          <p:cNvSpPr txBox="1"/>
          <p:nvPr/>
        </p:nvSpPr>
        <p:spPr>
          <a:xfrm>
            <a:off x="692727" y="5492050"/>
            <a:ext cx="8918864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credits per hour</a:t>
            </a:r>
          </a:p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price depends on licensing</a:t>
            </a:r>
          </a:p>
          <a:p>
            <a:pPr algn="l"/>
            <a:r>
              <a:rPr lang="en-US" sz="2500" b="1" dirty="0">
                <a:solidFill>
                  <a:schemeClr val="accent2"/>
                </a:solidFill>
                <a:latin typeface="+mj-lt"/>
              </a:rPr>
              <a:t>Enterprise = $4 / credit (storage $25 - $40 / TB / month)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41" y="872403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9803757" y="5602147"/>
            <a:ext cx="2222339" cy="9954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editions and support offerings</a:t>
            </a:r>
            <a:endParaRPr lang="nl-BE" dirty="0"/>
          </a:p>
        </p:txBody>
      </p:sp>
      <p:sp>
        <p:nvSpPr>
          <p:cNvPr id="19" name="Shape 124"/>
          <p:cNvSpPr txBox="1"/>
          <p:nvPr/>
        </p:nvSpPr>
        <p:spPr>
          <a:xfrm>
            <a:off x="2531774" y="2282551"/>
            <a:ext cx="2160291" cy="3474720"/>
          </a:xfrm>
          <a:prstGeom prst="rect">
            <a:avLst/>
          </a:prstGeom>
          <a:solidFill>
            <a:srgbClr val="22BEE8">
              <a:lumMod val="40000"/>
              <a:lumOff val="60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Premier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Standard +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2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Premier Support 24 x 365</a:t>
            </a:r>
          </a:p>
          <a:p>
            <a:pPr marL="182563" marR="0" lvl="1" indent="-1158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Faster support response time</a:t>
            </a:r>
          </a:p>
          <a:p>
            <a:pPr marL="182563" marR="0" lvl="1" indent="-1666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SLA with refund for outage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0" name="Shape 126"/>
          <p:cNvSpPr txBox="1"/>
          <p:nvPr/>
        </p:nvSpPr>
        <p:spPr>
          <a:xfrm>
            <a:off x="4826704" y="1915443"/>
            <a:ext cx="2160291" cy="3840480"/>
          </a:xfrm>
          <a:prstGeom prst="rect">
            <a:avLst/>
          </a:prstGeom>
          <a:solidFill>
            <a:srgbClr val="003545">
              <a:lumMod val="25000"/>
              <a:lumOff val="7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Enterprise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Premier +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2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Multi-Cluster warehouse</a:t>
            </a:r>
          </a:p>
          <a:p>
            <a:pPr marL="171450" marR="0" lvl="2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Up to 90 days of time travel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Periodic rekey of all encrypted data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Audit log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Cross region replication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2" name="Shape 125"/>
          <p:cNvCxnSpPr/>
          <p:nvPr/>
        </p:nvCxnSpPr>
        <p:spPr>
          <a:xfrm>
            <a:off x="2671702" y="2784343"/>
            <a:ext cx="1828800" cy="2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127"/>
          <p:cNvCxnSpPr/>
          <p:nvPr/>
        </p:nvCxnSpPr>
        <p:spPr>
          <a:xfrm>
            <a:off x="4983572" y="2417217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122"/>
          <p:cNvSpPr txBox="1"/>
          <p:nvPr/>
        </p:nvSpPr>
        <p:spPr>
          <a:xfrm>
            <a:off x="568335" y="2648311"/>
            <a:ext cx="1828800" cy="3108960"/>
          </a:xfrm>
          <a:prstGeom prst="rect">
            <a:avLst/>
          </a:prstGeom>
          <a:solidFill>
            <a:srgbClr val="22BEE8">
              <a:lumMod val="20000"/>
              <a:lumOff val="80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</a:rPr>
              <a:t>Standard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</a:endParaRP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2BEE8">
                  <a:lumMod val="50000"/>
                </a:srgbClr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Complete SQL Data Warehouse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Business hour support M-F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1 day of time travel</a:t>
            </a:r>
          </a:p>
          <a:p>
            <a:pPr marL="171450" marR="0" lvl="1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Always-on enterprise grade encryption in transit and at rest</a:t>
            </a:r>
          </a:p>
          <a:p>
            <a:pPr marL="171450" marR="0" lvl="1" indent="-1603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22BEE8">
                  <a:lumMod val="50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2BEE8">
                    <a:lumMod val="50000"/>
                  </a:srgbClr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Federated authentication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5" name="Shape 128"/>
          <p:cNvSpPr txBox="1"/>
          <p:nvPr/>
        </p:nvSpPr>
        <p:spPr>
          <a:xfrm>
            <a:off x="7121634" y="1548712"/>
            <a:ext cx="2160291" cy="4206240"/>
          </a:xfrm>
          <a:prstGeom prst="rect">
            <a:avLst/>
          </a:prstGeom>
          <a:solidFill>
            <a:srgbClr val="22BEE8">
              <a:lumMod val="7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Enterprise For Sensitive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Enterprise +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HIPAA Support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PCI Compliance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Data encryption everywhere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Enhanced security policy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managed encryption keys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</a:b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sp>
        <p:nvSpPr>
          <p:cNvPr id="26" name="Shape 128"/>
          <p:cNvSpPr txBox="1"/>
          <p:nvPr/>
        </p:nvSpPr>
        <p:spPr>
          <a:xfrm>
            <a:off x="9416563" y="1182952"/>
            <a:ext cx="2160291" cy="4572000"/>
          </a:xfrm>
          <a:prstGeom prst="rect">
            <a:avLst/>
          </a:prstGeom>
          <a:solidFill>
            <a:srgbClr val="003545">
              <a:lumMod val="75000"/>
              <a:lumOff val="25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Virtual Private Snowflake (VPS)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Tahoma"/>
                <a:cs typeface="Tahoma"/>
                <a:sym typeface="Tahoma"/>
              </a:rPr>
              <a:t>Enterprise for Sensitive Data +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Tahoma"/>
              <a:cs typeface="Tahoma"/>
              <a:sym typeface="Tahom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dedicated virtual servers wherever the encryption key is in memory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Customer dedicated metadata store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Secure proxy to customer VPC or on-premises datacenter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</a:rPr>
              <a:t>Business Critical Support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7" name="Shape 123"/>
          <p:cNvCxnSpPr/>
          <p:nvPr/>
        </p:nvCxnSpPr>
        <p:spPr>
          <a:xfrm>
            <a:off x="9577254" y="1948391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23"/>
          <p:cNvCxnSpPr/>
          <p:nvPr/>
        </p:nvCxnSpPr>
        <p:spPr>
          <a:xfrm>
            <a:off x="7293928" y="2281751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Process 14"/>
          <p:cNvSpPr/>
          <p:nvPr/>
        </p:nvSpPr>
        <p:spPr>
          <a:xfrm>
            <a:off x="2531774" y="5903495"/>
            <a:ext cx="9045080" cy="531395"/>
          </a:xfrm>
          <a:prstGeom prst="flowChartProcess">
            <a:avLst/>
          </a:prstGeom>
          <a:solidFill>
            <a:srgbClr val="1474C4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kern="0" dirty="0" err="1">
              <a:solidFill>
                <a:srgbClr val="FFFFFF"/>
              </a:solidFill>
              <a:latin typeface="Avenir Medium"/>
              <a:ea typeface="Arial"/>
              <a:cs typeface="Arial"/>
              <a:sym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07534" y="5988790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Business Critical Support (BCS)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62459" y="5954938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Named Technical Account Manager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Integration with customer operations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50155" y="5964081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Query validation before upgrades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venir Medium"/>
                <a:ea typeface="Meiryo" charset="-128"/>
                <a:cs typeface="Meiryo" charset="-128"/>
              </a:rPr>
              <a:t>Architectural advice and consulting</a:t>
            </a:r>
          </a:p>
        </p:txBody>
      </p:sp>
      <p:cxnSp>
        <p:nvCxnSpPr>
          <p:cNvPr id="33" name="Shape 125">
            <a:extLst>
              <a:ext uri="{FF2B5EF4-FFF2-40B4-BE49-F238E27FC236}">
                <a16:creationId xmlns:a16="http://schemas.microsoft.com/office/drawing/2014/main" id="{1A2EC769-6478-D943-91E1-0FFF63449001}"/>
              </a:ext>
            </a:extLst>
          </p:cNvPr>
          <p:cNvCxnSpPr>
            <a:cxnSpLocks/>
          </p:cNvCxnSpPr>
          <p:nvPr/>
        </p:nvCxnSpPr>
        <p:spPr>
          <a:xfrm>
            <a:off x="657956" y="3158393"/>
            <a:ext cx="1551734" cy="2"/>
          </a:xfrm>
          <a:prstGeom prst="straightConnector1">
            <a:avLst/>
          </a:prstGeom>
          <a:noFill/>
          <a:ln w="9525" cap="flat" cmpd="sng">
            <a:solidFill>
              <a:srgbClr val="22BEE8">
                <a:lumMod val="5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983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 animBg="1"/>
      <p:bldP spid="25" grpId="0" animBg="1"/>
      <p:bldP spid="26" grpId="0" animBg="1"/>
      <p:bldP spid="29" grpId="0" animBg="1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F82D-3537-6680-5963-2F554D400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EF95A16-4B41-17FD-DEB4-4DC83D41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99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F9D30-1EE7-3B46-18E4-0363925E3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travel</a:t>
            </a:r>
            <a:endParaRPr lang="nl-BE" dirty="0"/>
          </a:p>
        </p:txBody>
      </p:sp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Back to the Future I Am Legend apocalyptic wallpaper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time </a:t>
            </a:r>
            <a:r>
              <a:rPr lang="nl-BE" dirty="0" err="1"/>
              <a:t>travel</a:t>
            </a:r>
            <a:endParaRPr lang="nl-B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700621"/>
              </p:ext>
            </p:extLst>
          </p:nvPr>
        </p:nvGraphicFramePr>
        <p:xfrm>
          <a:off x="838200" y="240936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973625" y="1949743"/>
            <a:ext cx="3247393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standard SQL: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queries, DML, DDL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4407705" y="1660208"/>
            <a:ext cx="3151335" cy="158083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time travel SQL: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SELECT … AT/BEFORE</a:t>
            </a:r>
            <a:br>
              <a:rPr lang="en-US" sz="2400" dirty="0">
                <a:solidFill>
                  <a:schemeClr val="accent2"/>
                </a:solidFill>
                <a:latin typeface="+mj-lt"/>
              </a:rPr>
            </a:br>
            <a:endParaRPr lang="en-US" sz="2400" dirty="0">
              <a:solidFill>
                <a:schemeClr val="accent2"/>
              </a:solidFill>
              <a:latin typeface="+mj-lt"/>
            </a:endParaRPr>
          </a:p>
          <a:p>
            <a:pPr lvl="0"/>
            <a:r>
              <a:rPr lang="en-US" sz="2400" dirty="0">
                <a:solidFill>
                  <a:schemeClr val="accent2"/>
                </a:solidFill>
                <a:latin typeface="+mj-lt"/>
              </a:rPr>
              <a:t>CLONE … AT/BEFORE …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UNDROP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7841785" y="1904175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no user operations allowed</a:t>
            </a:r>
          </a:p>
        </p:txBody>
      </p:sp>
    </p:spTree>
    <p:extLst>
      <p:ext uri="{BB962C8B-B14F-4D97-AF65-F5344CB8AC3E}">
        <p14:creationId xmlns:p14="http://schemas.microsoft.com/office/powerpoint/2010/main" val="1719975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time </a:t>
            </a:r>
            <a:r>
              <a:rPr lang="nl-BE" dirty="0" err="1"/>
              <a:t>travel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AT (timestamp =&gt; '2019-06-21 12:00:00'::timestamp);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AT (offset =&gt; -60*5); -- 5 minutes back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SELECT * FROM </a:t>
            </a:r>
            <a:r>
              <a:rPr lang="nl-BE" dirty="0" err="1"/>
              <a:t>myTable</a:t>
            </a:r>
            <a:br>
              <a:rPr lang="nl-BE" dirty="0"/>
            </a:br>
            <a:r>
              <a:rPr lang="nl-BE" dirty="0"/>
              <a:t>BEFORE (statement =&gt; '8e5d0ca9-005e-44e6-b858-a8f5b37c5726');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7655095" y="5379627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this is when you f**** 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>
            <a:cxnSpLocks/>
          </p:cNvCxnSpPr>
          <p:nvPr/>
        </p:nvCxnSpPr>
        <p:spPr>
          <a:xfrm flipH="1" flipV="1">
            <a:off x="8103870" y="4754880"/>
            <a:ext cx="1165860" cy="6461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0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12816" cy="1903106"/>
          </a:xfrm>
        </p:spPr>
        <p:txBody>
          <a:bodyPr>
            <a:normAutofit/>
          </a:bodyPr>
          <a:lstStyle/>
          <a:p>
            <a:r>
              <a:rPr lang="en-US" dirty="0"/>
              <a:t>what is Snowflake?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undrop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UNDROP DATABASE / SCHEMA /TABLE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AA325-BFD0-4909-8ED9-51C9B28F9E78}"/>
              </a:ext>
            </a:extLst>
          </p:cNvPr>
          <p:cNvSpPr txBox="1"/>
          <p:nvPr/>
        </p:nvSpPr>
        <p:spPr>
          <a:xfrm>
            <a:off x="6173810" y="2467311"/>
            <a:ext cx="3512015" cy="11262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+mj-lt"/>
              </a:rPr>
              <a:t>this is when you really f**** up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E6965-9537-435C-A7D6-0A667A7BF75A}"/>
              </a:ext>
            </a:extLst>
          </p:cNvPr>
          <p:cNvCxnSpPr/>
          <p:nvPr/>
        </p:nvCxnSpPr>
        <p:spPr>
          <a:xfrm flipH="1" flipV="1">
            <a:off x="5080000" y="2346960"/>
            <a:ext cx="858395" cy="6412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74" name="Picture 2" descr="Oops, Reminder, Post Note, Sticker, Sticky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2909766"/>
            <a:ext cx="3241040" cy="32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3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ormtrooper, Star Wars, Lego, Storm, Trooper, Parade">
            <a:extLst>
              <a:ext uri="{FF2B5EF4-FFF2-40B4-BE49-F238E27FC236}">
                <a16:creationId xmlns:a16="http://schemas.microsoft.com/office/drawing/2014/main" id="{E2AC77E1-B0B3-41FC-B1CE-CE38863216A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8977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zero-copy cloning</a:t>
            </a:r>
          </a:p>
        </p:txBody>
      </p:sp>
    </p:spTree>
    <p:extLst>
      <p:ext uri="{BB962C8B-B14F-4D97-AF65-F5344CB8AC3E}">
        <p14:creationId xmlns:p14="http://schemas.microsoft.com/office/powerpoint/2010/main" val="182970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zero-copy cloning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CREATE DATABASE myDB CLONE myOtherDB</a:t>
            </a:r>
          </a:p>
          <a:p>
            <a:pPr marL="0" indent="0">
              <a:buNone/>
            </a:pPr>
            <a:r>
              <a:rPr lang="nl-BE" dirty="0"/>
              <a:t>(AT | BEFORE time travel stuff)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other objects as well</a:t>
            </a:r>
          </a:p>
          <a:p>
            <a:pPr marL="0" indent="0">
              <a:buNone/>
            </a:pPr>
            <a:r>
              <a:rPr lang="nl-BE" dirty="0"/>
              <a:t>metadata-only operation</a:t>
            </a:r>
          </a:p>
          <a:p>
            <a:pPr marL="0" indent="0">
              <a:buNone/>
            </a:pPr>
            <a:r>
              <a:rPr lang="nl-BE" dirty="0"/>
              <a:t>clone is write-able and independant of source</a:t>
            </a:r>
          </a:p>
        </p:txBody>
      </p:sp>
      <p:pic>
        <p:nvPicPr>
          <p:cNvPr id="1026" name="Picture 2" descr="Stormtrooper, Star Wars, Lego, Storm, Trooper, Parade">
            <a:extLst>
              <a:ext uri="{FF2B5EF4-FFF2-40B4-BE49-F238E27FC236}">
                <a16:creationId xmlns:a16="http://schemas.microsoft.com/office/drawing/2014/main" id="{E2AC77E1-B0B3-41FC-B1CE-CE388632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10" y="4817326"/>
            <a:ext cx="3949690" cy="20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4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F82D-3537-6680-5963-2F554D400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EF95A16-4B41-17FD-DEB4-4DC83D41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24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B886-0309-DE98-1963-A09F20C1F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loading data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41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308"/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legacy</a:t>
            </a:r>
            <a:r>
              <a:rPr lang="nl-BE" dirty="0"/>
              <a:t>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59979F-01FB-284F-B2B0-86BDB880B22E}"/>
              </a:ext>
            </a:extLst>
          </p:cNvPr>
          <p:cNvSpPr txBox="1"/>
          <p:nvPr/>
        </p:nvSpPr>
        <p:spPr>
          <a:xfrm>
            <a:off x="510967" y="2446718"/>
            <a:ext cx="114026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OLTP Databases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BFB1F8-00AB-B94B-B1B1-631156BD3D09}"/>
              </a:ext>
            </a:extLst>
          </p:cNvPr>
          <p:cNvSpPr txBox="1"/>
          <p:nvPr/>
        </p:nvSpPr>
        <p:spPr>
          <a:xfrm>
            <a:off x="424859" y="3137713"/>
            <a:ext cx="1226376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Enterprise Applications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112EBB-B4DD-A746-96AE-E060F9B1D3BD}"/>
              </a:ext>
            </a:extLst>
          </p:cNvPr>
          <p:cNvSpPr txBox="1"/>
          <p:nvPr/>
        </p:nvSpPr>
        <p:spPr>
          <a:xfrm>
            <a:off x="298037" y="3872544"/>
            <a:ext cx="1353199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Third-Party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8C1694-A320-0141-AAEF-A5598BE55B21}"/>
              </a:ext>
            </a:extLst>
          </p:cNvPr>
          <p:cNvGrpSpPr/>
          <p:nvPr/>
        </p:nvGrpSpPr>
        <p:grpSpPr>
          <a:xfrm>
            <a:off x="2490285" y="2645603"/>
            <a:ext cx="590687" cy="1376752"/>
            <a:chOff x="1867713" y="1984202"/>
            <a:chExt cx="622936" cy="103256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07D320F-1B51-C949-9637-FA13125586F9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3" y="2558429"/>
              <a:ext cx="617220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5ECB77-EEBB-D747-9B47-D60ED5934355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3016766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C53FF40-82A4-D24E-B5EA-B59FE695C5F1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1984202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5194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CBFA222-F50D-C748-9E6D-E70D7FA28911}"/>
              </a:ext>
            </a:extLst>
          </p:cNvPr>
          <p:cNvGrpSpPr>
            <a:grpSpLocks noChangeAspect="1"/>
          </p:cNvGrpSpPr>
          <p:nvPr/>
        </p:nvGrpSpPr>
        <p:grpSpPr>
          <a:xfrm>
            <a:off x="1821357" y="3190233"/>
            <a:ext cx="466791" cy="366164"/>
            <a:chOff x="849312" y="2559050"/>
            <a:chExt cx="530225" cy="415925"/>
          </a:xfrm>
          <a:noFill/>
        </p:grpSpPr>
        <p:sp>
          <p:nvSpPr>
            <p:cNvPr id="51" name="Freeform 346">
              <a:extLst>
                <a:ext uri="{FF2B5EF4-FFF2-40B4-BE49-F238E27FC236}">
                  <a16:creationId xmlns:a16="http://schemas.microsoft.com/office/drawing/2014/main" id="{FE677151-5E35-1B45-AF5D-53DCA154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2" name="Line 347">
              <a:extLst>
                <a:ext uri="{FF2B5EF4-FFF2-40B4-BE49-F238E27FC236}">
                  <a16:creationId xmlns:a16="http://schemas.microsoft.com/office/drawing/2014/main" id="{B42125C6-0816-2946-99B3-C568E11C2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3" name="Oval 348">
              <a:extLst>
                <a:ext uri="{FF2B5EF4-FFF2-40B4-BE49-F238E27FC236}">
                  <a16:creationId xmlns:a16="http://schemas.microsoft.com/office/drawing/2014/main" id="{89EC3D7D-0BD5-E140-9D7D-4D63AC037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4" name="Oval 349">
              <a:extLst>
                <a:ext uri="{FF2B5EF4-FFF2-40B4-BE49-F238E27FC236}">
                  <a16:creationId xmlns:a16="http://schemas.microsoft.com/office/drawing/2014/main" id="{9785C27E-9D74-B445-AC90-9AA45914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5" name="Oval 350">
              <a:extLst>
                <a:ext uri="{FF2B5EF4-FFF2-40B4-BE49-F238E27FC236}">
                  <a16:creationId xmlns:a16="http://schemas.microsoft.com/office/drawing/2014/main" id="{0EC3D708-7FBF-754E-911D-0591275C8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56" name="Freeform 351">
              <a:extLst>
                <a:ext uri="{FF2B5EF4-FFF2-40B4-BE49-F238E27FC236}">
                  <a16:creationId xmlns:a16="http://schemas.microsoft.com/office/drawing/2014/main" id="{A8132FBE-1B93-9840-875F-93A117CFA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grp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7F4F45-196A-794E-9AE5-36E6DA46EEB5}"/>
              </a:ext>
            </a:extLst>
          </p:cNvPr>
          <p:cNvGrpSpPr/>
          <p:nvPr/>
        </p:nvGrpSpPr>
        <p:grpSpPr>
          <a:xfrm>
            <a:off x="1793518" y="3867566"/>
            <a:ext cx="494148" cy="304479"/>
            <a:chOff x="1068228" y="4194652"/>
            <a:chExt cx="628643" cy="38734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3CD76E-6144-DA4D-8FE8-C4F5DAD57881}"/>
                </a:ext>
              </a:extLst>
            </p:cNvPr>
            <p:cNvGrpSpPr/>
            <p:nvPr/>
          </p:nvGrpSpPr>
          <p:grpSpPr>
            <a:xfrm>
              <a:off x="1068228" y="4194652"/>
              <a:ext cx="628643" cy="387349"/>
              <a:chOff x="1068228" y="4194652"/>
              <a:chExt cx="628643" cy="387349"/>
            </a:xfrm>
          </p:grpSpPr>
          <p:grpSp>
            <p:nvGrpSpPr>
              <p:cNvPr id="60" name="Group 8">
                <a:extLst>
                  <a:ext uri="{FF2B5EF4-FFF2-40B4-BE49-F238E27FC236}">
                    <a16:creationId xmlns:a16="http://schemas.microsoft.com/office/drawing/2014/main" id="{027AD587-56AB-414E-88D7-54BA06AC06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8228" y="4194652"/>
                <a:ext cx="387490" cy="387349"/>
                <a:chOff x="2462" y="786"/>
                <a:chExt cx="2753" cy="2752"/>
              </a:xfrm>
            </p:grpSpPr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9514D966-C415-3144-9746-63F13550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2433"/>
                  <a:ext cx="2753" cy="1105"/>
                </a:xfrm>
                <a:custGeom>
                  <a:avLst/>
                  <a:gdLst>
                    <a:gd name="T0" fmla="*/ 0 w 1559"/>
                    <a:gd name="T1" fmla="*/ 625 h 625"/>
                    <a:gd name="T2" fmla="*/ 0 w 1559"/>
                    <a:gd name="T3" fmla="*/ 566 h 625"/>
                    <a:gd name="T4" fmla="*/ 438 w 1559"/>
                    <a:gd name="T5" fmla="*/ 0 h 625"/>
                    <a:gd name="T6" fmla="*/ 1121 w 1559"/>
                    <a:gd name="T7" fmla="*/ 0 h 625"/>
                    <a:gd name="T8" fmla="*/ 1559 w 1559"/>
                    <a:gd name="T9" fmla="*/ 566 h 625"/>
                    <a:gd name="T10" fmla="*/ 1559 w 1559"/>
                    <a:gd name="T11" fmla="*/ 625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9" h="625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64" name="Oval 10">
                  <a:extLst>
                    <a:ext uri="{FF2B5EF4-FFF2-40B4-BE49-F238E27FC236}">
                      <a16:creationId xmlns:a16="http://schemas.microsoft.com/office/drawing/2014/main" id="{82FED480-DC76-8E41-9DD3-971542ECB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3" y="786"/>
                  <a:ext cx="1510" cy="1511"/>
                </a:xfrm>
                <a:prstGeom prst="ellipse">
                  <a:avLst/>
                </a:pr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  <p:sp>
            <p:nvSpPr>
              <p:cNvPr id="61" name="Freeform 182">
                <a:extLst>
                  <a:ext uri="{FF2B5EF4-FFF2-40B4-BE49-F238E27FC236}">
                    <a16:creationId xmlns:a16="http://schemas.microsoft.com/office/drawing/2014/main" id="{4D526814-7276-6842-9528-9BB48E1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037" y="4214927"/>
                <a:ext cx="296834" cy="300370"/>
              </a:xfrm>
              <a:custGeom>
                <a:avLst/>
                <a:gdLst>
                  <a:gd name="T0" fmla="*/ 14 w 152"/>
                  <a:gd name="T1" fmla="*/ 204 h 204"/>
                  <a:gd name="T2" fmla="*/ 152 w 152"/>
                  <a:gd name="T3" fmla="*/ 204 h 204"/>
                  <a:gd name="T4" fmla="*/ 152 w 152"/>
                  <a:gd name="T5" fmla="*/ 0 h 204"/>
                  <a:gd name="T6" fmla="*/ 0 w 152"/>
                  <a:gd name="T7" fmla="*/ 0 h 204"/>
                  <a:gd name="connsiteX0" fmla="*/ 4184 w 13263"/>
                  <a:gd name="connsiteY0" fmla="*/ 10000 h 10000"/>
                  <a:gd name="connsiteX1" fmla="*/ 13263 w 13263"/>
                  <a:gd name="connsiteY1" fmla="*/ 10000 h 10000"/>
                  <a:gd name="connsiteX2" fmla="*/ 13263 w 13263"/>
                  <a:gd name="connsiteY2" fmla="*/ 0 h 10000"/>
                  <a:gd name="connsiteX3" fmla="*/ 0 w 13263"/>
                  <a:gd name="connsiteY3" fmla="*/ 10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3" h="1000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62" name="Freeform 183">
                <a:extLst>
                  <a:ext uri="{FF2B5EF4-FFF2-40B4-BE49-F238E27FC236}">
                    <a16:creationId xmlns:a16="http://schemas.microsoft.com/office/drawing/2014/main" id="{7F46C780-5196-774B-A45F-7C5ED68B9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458" y="4267933"/>
                <a:ext cx="132516" cy="172272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59" name="Freeform 181">
              <a:extLst>
                <a:ext uri="{FF2B5EF4-FFF2-40B4-BE49-F238E27FC236}">
                  <a16:creationId xmlns:a16="http://schemas.microsoft.com/office/drawing/2014/main" id="{D7469761-F86F-0D4D-A62F-7F2BB7416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26" y="4417476"/>
              <a:ext cx="42700" cy="15018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C1DEB974-942C-BE40-BB93-1D44BA22A1EA}"/>
              </a:ext>
            </a:extLst>
          </p:cNvPr>
          <p:cNvSpPr/>
          <p:nvPr/>
        </p:nvSpPr>
        <p:spPr>
          <a:xfrm>
            <a:off x="3161623" y="2383971"/>
            <a:ext cx="544168" cy="1946240"/>
          </a:xfrm>
          <a:prstGeom prst="rect">
            <a:avLst/>
          </a:prstGeom>
          <a:pattFill prst="wdUpDiag">
            <a:fgClr>
              <a:srgbClr val="22BEE8"/>
            </a:fgClr>
            <a:bgClr>
              <a:srgbClr val="FFFFFF"/>
            </a:bgClr>
          </a:pattFill>
          <a:ln w="28575" cap="flat" cmpd="sng" algn="ctr">
            <a:solidFill>
              <a:srgbClr val="22BE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Trebuchet MS"/>
              <a:sym typeface="Arial"/>
              <a:rtl val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1597637" y="1712718"/>
            <a:ext cx="89159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</a:t>
            </a:r>
            <a:b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Sources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70E35C-69B6-3349-A9EE-E22E557478EE}"/>
              </a:ext>
            </a:extLst>
          </p:cNvPr>
          <p:cNvSpPr txBox="1"/>
          <p:nvPr/>
        </p:nvSpPr>
        <p:spPr>
          <a:xfrm>
            <a:off x="3174843" y="1869117"/>
            <a:ext cx="522900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ETL</a:t>
            </a:r>
            <a:endParaRPr lang="en-US" sz="1400" b="1" kern="0" dirty="0">
              <a:solidFill>
                <a:srgbClr val="148BC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4D6ED9E-EE1A-8F48-AD78-A5A6C40F6E78}"/>
              </a:ext>
            </a:extLst>
          </p:cNvPr>
          <p:cNvGrpSpPr/>
          <p:nvPr/>
        </p:nvGrpSpPr>
        <p:grpSpPr>
          <a:xfrm>
            <a:off x="1848717" y="2447351"/>
            <a:ext cx="419799" cy="428699"/>
            <a:chOff x="2574071" y="2211991"/>
            <a:chExt cx="419799" cy="42869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FD54B26-9B5E-1F4C-83B9-D59F5072A72F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75" name="Freeform 374">
                <a:extLst>
                  <a:ext uri="{FF2B5EF4-FFF2-40B4-BE49-F238E27FC236}">
                    <a16:creationId xmlns:a16="http://schemas.microsoft.com/office/drawing/2014/main" id="{1EA889E4-E9EB-8942-BD1F-6C22C217D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6" name="Freeform 372">
                <a:extLst>
                  <a:ext uri="{FF2B5EF4-FFF2-40B4-BE49-F238E27FC236}">
                    <a16:creationId xmlns:a16="http://schemas.microsoft.com/office/drawing/2014/main" id="{5826ADE9-4643-4242-AABB-340960A36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7" name="Freeform 373">
                <a:extLst>
                  <a:ext uri="{FF2B5EF4-FFF2-40B4-BE49-F238E27FC236}">
                    <a16:creationId xmlns:a16="http://schemas.microsoft.com/office/drawing/2014/main" id="{6F79BE39-73AE-EE48-88EB-AD5F1313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8" name="Oval 371">
                <a:extLst>
                  <a:ext uri="{FF2B5EF4-FFF2-40B4-BE49-F238E27FC236}">
                    <a16:creationId xmlns:a16="http://schemas.microsoft.com/office/drawing/2014/main" id="{71126316-4393-E14E-8B8C-A5B26509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7BC412-69B4-BC4E-A2CE-1CFF8116F48C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71" name="Freeform 374">
                <a:extLst>
                  <a:ext uri="{FF2B5EF4-FFF2-40B4-BE49-F238E27FC236}">
                    <a16:creationId xmlns:a16="http://schemas.microsoft.com/office/drawing/2014/main" id="{E3AD4CC8-E502-544C-8CEA-40B2A8C9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2" name="Freeform 373">
                <a:extLst>
                  <a:ext uri="{FF2B5EF4-FFF2-40B4-BE49-F238E27FC236}">
                    <a16:creationId xmlns:a16="http://schemas.microsoft.com/office/drawing/2014/main" id="{7836BB06-698A-2D41-8A92-B9F67585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3" name="Freeform 372">
                <a:extLst>
                  <a:ext uri="{FF2B5EF4-FFF2-40B4-BE49-F238E27FC236}">
                    <a16:creationId xmlns:a16="http://schemas.microsoft.com/office/drawing/2014/main" id="{F61ADBB0-DC0C-5F46-8D4E-673C129CA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74" name="Oval 371">
                <a:extLst>
                  <a:ext uri="{FF2B5EF4-FFF2-40B4-BE49-F238E27FC236}">
                    <a16:creationId xmlns:a16="http://schemas.microsoft.com/office/drawing/2014/main" id="{D4B5006D-3442-3C40-8CFE-B6BE2676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5B82A89-C445-C54A-AD3E-64235DC6EA90}"/>
              </a:ext>
            </a:extLst>
          </p:cNvPr>
          <p:cNvSpPr txBox="1"/>
          <p:nvPr/>
        </p:nvSpPr>
        <p:spPr>
          <a:xfrm>
            <a:off x="570352" y="5295025"/>
            <a:ext cx="108088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Web / Log </a:t>
            </a:r>
            <a:b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</a:b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17EFCF5-47CF-224D-BB0C-D7CE0E867D77}"/>
              </a:ext>
            </a:extLst>
          </p:cNvPr>
          <p:cNvSpPr txBox="1"/>
          <p:nvPr/>
        </p:nvSpPr>
        <p:spPr>
          <a:xfrm>
            <a:off x="510967" y="5920888"/>
            <a:ext cx="1140268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Other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5209F7-95C6-4848-BB35-897487A9C303}"/>
              </a:ext>
            </a:extLst>
          </p:cNvPr>
          <p:cNvGrpSpPr/>
          <p:nvPr/>
        </p:nvGrpSpPr>
        <p:grpSpPr>
          <a:xfrm>
            <a:off x="1829194" y="5856153"/>
            <a:ext cx="451119" cy="451120"/>
            <a:chOff x="2625725" y="1733550"/>
            <a:chExt cx="755017" cy="755017"/>
          </a:xfrm>
        </p:grpSpPr>
        <p:sp>
          <p:nvSpPr>
            <p:cNvPr id="105" name="Freeform 475">
              <a:extLst>
                <a:ext uri="{FF2B5EF4-FFF2-40B4-BE49-F238E27FC236}">
                  <a16:creationId xmlns:a16="http://schemas.microsoft.com/office/drawing/2014/main" id="{2E6EB7FE-F84B-6B44-81D0-625D481D0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507" y="1788010"/>
              <a:ext cx="143577" cy="126249"/>
            </a:xfrm>
            <a:custGeom>
              <a:avLst/>
              <a:gdLst>
                <a:gd name="T0" fmla="*/ 58 w 58"/>
                <a:gd name="T1" fmla="*/ 11 h 51"/>
                <a:gd name="T2" fmla="*/ 0 w 58"/>
                <a:gd name="T3" fmla="*/ 0 h 51"/>
                <a:gd name="T4" fmla="*/ 3 w 5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1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6" name="Freeform 476">
              <a:extLst>
                <a:ext uri="{FF2B5EF4-FFF2-40B4-BE49-F238E27FC236}">
                  <a16:creationId xmlns:a16="http://schemas.microsoft.com/office/drawing/2014/main" id="{DF1FA42A-F6A5-654A-A2F9-4697B07A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529" y="2307857"/>
              <a:ext cx="160906" cy="126249"/>
            </a:xfrm>
            <a:custGeom>
              <a:avLst/>
              <a:gdLst>
                <a:gd name="T0" fmla="*/ 0 w 65"/>
                <a:gd name="T1" fmla="*/ 37 h 51"/>
                <a:gd name="T2" fmla="*/ 65 w 65"/>
                <a:gd name="T3" fmla="*/ 51 h 51"/>
                <a:gd name="T4" fmla="*/ 58 w 65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1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7" name="Freeform 477">
              <a:extLst>
                <a:ext uri="{FF2B5EF4-FFF2-40B4-BE49-F238E27FC236}">
                  <a16:creationId xmlns:a16="http://schemas.microsoft.com/office/drawing/2014/main" id="{2F83A4E8-8332-FD43-A5DA-B56FD4DF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781" y="1788010"/>
              <a:ext cx="457961" cy="700557"/>
            </a:xfrm>
            <a:custGeom>
              <a:avLst/>
              <a:gdLst>
                <a:gd name="T0" fmla="*/ 31 w 51"/>
                <a:gd name="T1" fmla="*/ 0 h 78"/>
                <a:gd name="T2" fmla="*/ 51 w 51"/>
                <a:gd name="T3" fmla="*/ 36 h 78"/>
                <a:gd name="T4" fmla="*/ 9 w 51"/>
                <a:gd name="T5" fmla="*/ 78 h 78"/>
                <a:gd name="T6" fmla="*/ 0 w 51"/>
                <a:gd name="T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8" name="Freeform 478">
              <a:extLst>
                <a:ext uri="{FF2B5EF4-FFF2-40B4-BE49-F238E27FC236}">
                  <a16:creationId xmlns:a16="http://schemas.microsoft.com/office/drawing/2014/main" id="{5B6AB3CC-295B-7B41-A450-80DC2BD5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1733550"/>
              <a:ext cx="460436" cy="700557"/>
            </a:xfrm>
            <a:custGeom>
              <a:avLst/>
              <a:gdLst>
                <a:gd name="T0" fmla="*/ 20 w 51"/>
                <a:gd name="T1" fmla="*/ 78 h 78"/>
                <a:gd name="T2" fmla="*/ 0 w 51"/>
                <a:gd name="T3" fmla="*/ 42 h 78"/>
                <a:gd name="T4" fmla="*/ 42 w 51"/>
                <a:gd name="T5" fmla="*/ 0 h 78"/>
                <a:gd name="T6" fmla="*/ 51 w 51"/>
                <a:gd name="T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60BA59CB-9E84-8240-98D4-EED51DCA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973" y="1930388"/>
              <a:ext cx="487665" cy="298749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A93CF77-5CCB-6748-B738-FB1AAA177D04}"/>
              </a:ext>
            </a:extLst>
          </p:cNvPr>
          <p:cNvGrpSpPr/>
          <p:nvPr/>
        </p:nvGrpSpPr>
        <p:grpSpPr>
          <a:xfrm>
            <a:off x="1820553" y="5273367"/>
            <a:ext cx="464136" cy="464135"/>
            <a:chOff x="4537075" y="2743200"/>
            <a:chExt cx="1243013" cy="1243013"/>
          </a:xfrm>
        </p:grpSpPr>
        <p:sp>
          <p:nvSpPr>
            <p:cNvPr id="111" name="Freeform 1">
              <a:extLst>
                <a:ext uri="{FF2B5EF4-FFF2-40B4-BE49-F238E27FC236}">
                  <a16:creationId xmlns:a16="http://schemas.microsoft.com/office/drawing/2014/main" id="{B95658BE-809D-4A4C-8D1B-91635B0FF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5" y="2743200"/>
              <a:ext cx="1243013" cy="1243013"/>
            </a:xfrm>
            <a:custGeom>
              <a:avLst/>
              <a:gdLst>
                <a:gd name="T0" fmla="*/ 3451 w 3452"/>
                <a:gd name="T1" fmla="*/ 1722 h 3451"/>
                <a:gd name="T2" fmla="*/ 3141 w 3452"/>
                <a:gd name="T3" fmla="*/ 2705 h 3451"/>
                <a:gd name="T4" fmla="*/ 1722 w 3452"/>
                <a:gd name="T5" fmla="*/ 3450 h 3451"/>
                <a:gd name="T6" fmla="*/ 0 w 3452"/>
                <a:gd name="T7" fmla="*/ 1731 h 3451"/>
                <a:gd name="T8" fmla="*/ 417 w 3452"/>
                <a:gd name="T9" fmla="*/ 607 h 3451"/>
                <a:gd name="T10" fmla="*/ 1722 w 3452"/>
                <a:gd name="T11" fmla="*/ 0 h 3451"/>
                <a:gd name="T12" fmla="*/ 3451 w 3452"/>
                <a:gd name="T13" fmla="*/ 1722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2" h="3451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2" name="Freeform 2">
              <a:extLst>
                <a:ext uri="{FF2B5EF4-FFF2-40B4-BE49-F238E27FC236}">
                  <a16:creationId xmlns:a16="http://schemas.microsoft.com/office/drawing/2014/main" id="{A940593A-30DE-8049-95E3-3F77A2C89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992438"/>
              <a:ext cx="219075" cy="217487"/>
            </a:xfrm>
            <a:custGeom>
              <a:avLst/>
              <a:gdLst>
                <a:gd name="T0" fmla="*/ 606 w 607"/>
                <a:gd name="T1" fmla="*/ 303 h 604"/>
                <a:gd name="T2" fmla="*/ 567 w 607"/>
                <a:gd name="T3" fmla="*/ 453 h 604"/>
                <a:gd name="T4" fmla="*/ 453 w 607"/>
                <a:gd name="T5" fmla="*/ 563 h 604"/>
                <a:gd name="T6" fmla="*/ 303 w 607"/>
                <a:gd name="T7" fmla="*/ 603 h 604"/>
                <a:gd name="T8" fmla="*/ 153 w 607"/>
                <a:gd name="T9" fmla="*/ 563 h 604"/>
                <a:gd name="T10" fmla="*/ 40 w 607"/>
                <a:gd name="T11" fmla="*/ 453 h 604"/>
                <a:gd name="T12" fmla="*/ 0 w 607"/>
                <a:gd name="T13" fmla="*/ 303 h 604"/>
                <a:gd name="T14" fmla="*/ 40 w 607"/>
                <a:gd name="T15" fmla="*/ 150 h 604"/>
                <a:gd name="T16" fmla="*/ 153 w 607"/>
                <a:gd name="T17" fmla="*/ 39 h 604"/>
                <a:gd name="T18" fmla="*/ 303 w 607"/>
                <a:gd name="T19" fmla="*/ 0 h 604"/>
                <a:gd name="T20" fmla="*/ 453 w 607"/>
                <a:gd name="T21" fmla="*/ 39 h 604"/>
                <a:gd name="T22" fmla="*/ 567 w 607"/>
                <a:gd name="T23" fmla="*/ 150 h 604"/>
                <a:gd name="T24" fmla="*/ 606 w 607"/>
                <a:gd name="T25" fmla="*/ 3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604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3" name="Freeform 3">
              <a:extLst>
                <a:ext uri="{FF2B5EF4-FFF2-40B4-BE49-F238E27FC236}">
                  <a16:creationId xmlns:a16="http://schemas.microsoft.com/office/drawing/2014/main" id="{5FAB727B-33A6-6247-9240-0EE0E5B6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3417888"/>
              <a:ext cx="373062" cy="374650"/>
            </a:xfrm>
            <a:custGeom>
              <a:avLst/>
              <a:gdLst>
                <a:gd name="T0" fmla="*/ 1036 w 1037"/>
                <a:gd name="T1" fmla="*/ 521 h 1039"/>
                <a:gd name="T2" fmla="*/ 968 w 1037"/>
                <a:gd name="T3" fmla="*/ 778 h 1039"/>
                <a:gd name="T4" fmla="*/ 779 w 1037"/>
                <a:gd name="T5" fmla="*/ 968 h 1039"/>
                <a:gd name="T6" fmla="*/ 518 w 1037"/>
                <a:gd name="T7" fmla="*/ 1038 h 1039"/>
                <a:gd name="T8" fmla="*/ 258 w 1037"/>
                <a:gd name="T9" fmla="*/ 968 h 1039"/>
                <a:gd name="T10" fmla="*/ 68 w 1037"/>
                <a:gd name="T11" fmla="*/ 778 h 1039"/>
                <a:gd name="T12" fmla="*/ 0 w 1037"/>
                <a:gd name="T13" fmla="*/ 521 h 1039"/>
                <a:gd name="T14" fmla="*/ 68 w 1037"/>
                <a:gd name="T15" fmla="*/ 260 h 1039"/>
                <a:gd name="T16" fmla="*/ 258 w 1037"/>
                <a:gd name="T17" fmla="*/ 70 h 1039"/>
                <a:gd name="T18" fmla="*/ 518 w 1037"/>
                <a:gd name="T19" fmla="*/ 0 h 1039"/>
                <a:gd name="T20" fmla="*/ 779 w 1037"/>
                <a:gd name="T21" fmla="*/ 70 h 1039"/>
                <a:gd name="T22" fmla="*/ 968 w 1037"/>
                <a:gd name="T23" fmla="*/ 260 h 1039"/>
                <a:gd name="T24" fmla="*/ 1036 w 1037"/>
                <a:gd name="T25" fmla="*/ 52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7" h="1039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4" name="Freeform 4">
              <a:extLst>
                <a:ext uri="{FF2B5EF4-FFF2-40B4-BE49-F238E27FC236}">
                  <a16:creationId xmlns:a16="http://schemas.microsoft.com/office/drawing/2014/main" id="{BAE7CC95-BF0D-6944-BB00-91893E23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170238"/>
              <a:ext cx="274638" cy="273050"/>
            </a:xfrm>
            <a:custGeom>
              <a:avLst/>
              <a:gdLst>
                <a:gd name="T0" fmla="*/ 763 w 764"/>
                <a:gd name="T1" fmla="*/ 380 h 760"/>
                <a:gd name="T2" fmla="*/ 711 w 764"/>
                <a:gd name="T3" fmla="*/ 570 h 760"/>
                <a:gd name="T4" fmla="*/ 573 w 764"/>
                <a:gd name="T5" fmla="*/ 707 h 760"/>
                <a:gd name="T6" fmla="*/ 383 w 764"/>
                <a:gd name="T7" fmla="*/ 759 h 760"/>
                <a:gd name="T8" fmla="*/ 190 w 764"/>
                <a:gd name="T9" fmla="*/ 707 h 760"/>
                <a:gd name="T10" fmla="*/ 52 w 764"/>
                <a:gd name="T11" fmla="*/ 570 h 760"/>
                <a:gd name="T12" fmla="*/ 0 w 764"/>
                <a:gd name="T13" fmla="*/ 380 h 760"/>
                <a:gd name="T14" fmla="*/ 52 w 764"/>
                <a:gd name="T15" fmla="*/ 190 h 760"/>
                <a:gd name="T16" fmla="*/ 190 w 764"/>
                <a:gd name="T17" fmla="*/ 49 h 760"/>
                <a:gd name="T18" fmla="*/ 383 w 764"/>
                <a:gd name="T19" fmla="*/ 0 h 760"/>
                <a:gd name="T20" fmla="*/ 573 w 764"/>
                <a:gd name="T21" fmla="*/ 49 h 760"/>
                <a:gd name="T22" fmla="*/ 711 w 764"/>
                <a:gd name="T23" fmla="*/ 190 h 760"/>
                <a:gd name="T24" fmla="*/ 763 w 764"/>
                <a:gd name="T25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4" h="76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55D66247-D749-A542-A4AD-5689D822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3711575"/>
              <a:ext cx="485775" cy="74613"/>
            </a:xfrm>
            <a:custGeom>
              <a:avLst/>
              <a:gdLst>
                <a:gd name="T0" fmla="*/ 0 w 1349"/>
                <a:gd name="T1" fmla="*/ 0 h 206"/>
                <a:gd name="T2" fmla="*/ 959 w 1349"/>
                <a:gd name="T3" fmla="*/ 205 h 206"/>
                <a:gd name="T4" fmla="*/ 1348 w 1349"/>
                <a:gd name="T5" fmla="*/ 1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9" h="206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CDB5D337-FCBF-484C-A7C1-D4CC2B23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963" y="3000375"/>
              <a:ext cx="187325" cy="487363"/>
            </a:xfrm>
            <a:custGeom>
              <a:avLst/>
              <a:gdLst>
                <a:gd name="T0" fmla="*/ 0 w 519"/>
                <a:gd name="T1" fmla="*/ 0 h 1352"/>
                <a:gd name="T2" fmla="*/ 518 w 519"/>
                <a:gd name="T3" fmla="*/ 1351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9" h="1352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FC671D84-D966-DC44-BD6B-F3134690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779713"/>
              <a:ext cx="47625" cy="220662"/>
            </a:xfrm>
            <a:custGeom>
              <a:avLst/>
              <a:gdLst>
                <a:gd name="T0" fmla="*/ 132 w 133"/>
                <a:gd name="T1" fmla="*/ 613 h 614"/>
                <a:gd name="T2" fmla="*/ 0 w 133"/>
                <a:gd name="T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614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BC62AAD4-2DFE-7043-B80D-D9DF080E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3192463"/>
              <a:ext cx="204787" cy="115887"/>
            </a:xfrm>
            <a:custGeom>
              <a:avLst/>
              <a:gdLst>
                <a:gd name="T0" fmla="*/ 570 w 571"/>
                <a:gd name="T1" fmla="*/ 319 h 320"/>
                <a:gd name="T2" fmla="*/ 0 w 571"/>
                <a:gd name="T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1" h="32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B942A9A9-4699-7A4F-8FC4-8EA460D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3243263"/>
              <a:ext cx="174625" cy="71437"/>
            </a:xfrm>
            <a:custGeom>
              <a:avLst/>
              <a:gdLst>
                <a:gd name="T0" fmla="*/ 484 w 485"/>
                <a:gd name="T1" fmla="*/ 0 h 200"/>
                <a:gd name="T2" fmla="*/ 0 w 485"/>
                <a:gd name="T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5" h="20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19A26E1E-F120-1943-B622-2E4E56841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2951163"/>
              <a:ext cx="236538" cy="142875"/>
            </a:xfrm>
            <a:custGeom>
              <a:avLst/>
              <a:gdLst>
                <a:gd name="T0" fmla="*/ 658 w 659"/>
                <a:gd name="T1" fmla="*/ 398 h 399"/>
                <a:gd name="T2" fmla="*/ 0 w 659"/>
                <a:gd name="T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9" h="399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233E04CE-1C2C-6A43-8634-55E40798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325" y="2867025"/>
              <a:ext cx="392113" cy="242888"/>
            </a:xfrm>
            <a:custGeom>
              <a:avLst/>
              <a:gdLst>
                <a:gd name="T0" fmla="*/ 1088 w 1089"/>
                <a:gd name="T1" fmla="*/ 0 h 675"/>
                <a:gd name="T2" fmla="*/ 0 w 1089"/>
                <a:gd name="T3" fmla="*/ 6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89" h="675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3A424A01-3A2E-D241-9EFB-4D9981A7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413" y="3568700"/>
              <a:ext cx="222250" cy="71438"/>
            </a:xfrm>
            <a:custGeom>
              <a:avLst/>
              <a:gdLst>
                <a:gd name="T0" fmla="*/ 616 w 617"/>
                <a:gd name="T1" fmla="*/ 199 h 200"/>
                <a:gd name="T2" fmla="*/ 0 w 617"/>
                <a:gd name="T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7" h="20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10EDF0A9-63F2-1C43-B510-CE6A417C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0" y="3424238"/>
              <a:ext cx="214313" cy="155575"/>
            </a:xfrm>
            <a:custGeom>
              <a:avLst/>
              <a:gdLst>
                <a:gd name="T0" fmla="*/ 595 w 596"/>
                <a:gd name="T1" fmla="*/ 0 h 433"/>
                <a:gd name="T2" fmla="*/ 0 w 596"/>
                <a:gd name="T3" fmla="*/ 43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6" h="433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86F34A16-9F6D-B34A-9AD5-6D67CA2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788" y="2921000"/>
              <a:ext cx="57150" cy="274638"/>
            </a:xfrm>
            <a:custGeom>
              <a:avLst/>
              <a:gdLst>
                <a:gd name="T0" fmla="*/ 156 w 157"/>
                <a:gd name="T1" fmla="*/ 0 h 761"/>
                <a:gd name="T2" fmla="*/ 0 w 157"/>
                <a:gd name="T3" fmla="*/ 76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" h="761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17" name="Rectangle: Rounded Corners 231">
            <a:extLst>
              <a:ext uri="{FF2B5EF4-FFF2-40B4-BE49-F238E27FC236}">
                <a16:creationId xmlns:a16="http://schemas.microsoft.com/office/drawing/2014/main" id="{A58BC06D-9FF4-1049-B67E-D2B1012A2174}"/>
              </a:ext>
            </a:extLst>
          </p:cNvPr>
          <p:cNvSpPr/>
          <p:nvPr/>
        </p:nvSpPr>
        <p:spPr>
          <a:xfrm>
            <a:off x="3963378" y="1431175"/>
            <a:ext cx="4273439" cy="3778059"/>
          </a:xfrm>
          <a:prstGeom prst="roundRect">
            <a:avLst>
              <a:gd name="adj" fmla="val 3048"/>
            </a:avLst>
          </a:prstGeom>
          <a:solidFill>
            <a:srgbClr val="22BEE8">
              <a:lumMod val="40000"/>
              <a:lumOff val="60000"/>
            </a:srgbClr>
          </a:solidFill>
          <a:ln w="31750" cap="flat" cmpd="dbl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262927A-EA08-2D4F-AF81-84AF83A2D4B8}"/>
              </a:ext>
            </a:extLst>
          </p:cNvPr>
          <p:cNvCxnSpPr>
            <a:cxnSpLocks/>
          </p:cNvCxnSpPr>
          <p:nvPr/>
        </p:nvCxnSpPr>
        <p:spPr>
          <a:xfrm>
            <a:off x="8555697" y="2413152"/>
            <a:ext cx="1486216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>
            <a:off x="6545635" y="5677695"/>
            <a:ext cx="3496279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5194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 flipV="1">
            <a:off x="6135080" y="4714368"/>
            <a:ext cx="0" cy="63665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triangle" w="med" len="med"/>
            <a:tailEnd type="triangle" w="med" len="med"/>
          </a:ln>
          <a:effectLst/>
        </p:spPr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E1C29F1-A837-3144-AB0B-7314F7F06606}"/>
              </a:ext>
            </a:extLst>
          </p:cNvPr>
          <p:cNvGrpSpPr/>
          <p:nvPr/>
        </p:nvGrpSpPr>
        <p:grpSpPr>
          <a:xfrm>
            <a:off x="5837359" y="5442305"/>
            <a:ext cx="596727" cy="660164"/>
            <a:chOff x="5144228" y="2862082"/>
            <a:chExt cx="516003" cy="570858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B26084-CAA3-DC4E-9B01-AA063C3021BC}"/>
                </a:ext>
              </a:extLst>
            </p:cNvPr>
            <p:cNvGrpSpPr/>
            <p:nvPr/>
          </p:nvGrpSpPr>
          <p:grpSpPr>
            <a:xfrm>
              <a:off x="5144228" y="2862082"/>
              <a:ext cx="514892" cy="570858"/>
              <a:chOff x="8597900" y="1254125"/>
              <a:chExt cx="438150" cy="485775"/>
            </a:xfrm>
            <a:solidFill>
              <a:srgbClr val="FFFFFF"/>
            </a:solidFill>
          </p:grpSpPr>
          <p:sp>
            <p:nvSpPr>
              <p:cNvPr id="225" name="Freeform 374">
                <a:extLst>
                  <a:ext uri="{FF2B5EF4-FFF2-40B4-BE49-F238E27FC236}">
                    <a16:creationId xmlns:a16="http://schemas.microsoft.com/office/drawing/2014/main" id="{ABBCB564-E5AF-7944-98EB-993061DF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317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26" name="Oval 371">
                <a:extLst>
                  <a:ext uri="{FF2B5EF4-FFF2-40B4-BE49-F238E27FC236}">
                    <a16:creationId xmlns:a16="http://schemas.microsoft.com/office/drawing/2014/main" id="{F8F1D6AF-9893-4E46-A0E5-842756AB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1254125"/>
                <a:ext cx="438150" cy="185737"/>
              </a:xfrm>
              <a:prstGeom prst="ellipse">
                <a:avLst/>
              </a:prstGeom>
              <a:noFill/>
              <a:ln w="3175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24" name="Freeform 55">
              <a:extLst>
                <a:ext uri="{FF2B5EF4-FFF2-40B4-BE49-F238E27FC236}">
                  <a16:creationId xmlns:a16="http://schemas.microsoft.com/office/drawing/2014/main" id="{63F6213A-CDFB-854C-BFAC-CE22D9959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880" y="3174733"/>
              <a:ext cx="514351" cy="98694"/>
            </a:xfrm>
            <a:custGeom>
              <a:avLst/>
              <a:gdLst>
                <a:gd name="T0" fmla="*/ 0 w 164"/>
                <a:gd name="T1" fmla="*/ 0 h 29"/>
                <a:gd name="T2" fmla="*/ 30 w 164"/>
                <a:gd name="T3" fmla="*/ 29 h 29"/>
                <a:gd name="T4" fmla="*/ 52 w 164"/>
                <a:gd name="T5" fmla="*/ 19 h 29"/>
                <a:gd name="T6" fmla="*/ 56 w 164"/>
                <a:gd name="T7" fmla="*/ 14 h 29"/>
                <a:gd name="T8" fmla="*/ 60 w 164"/>
                <a:gd name="T9" fmla="*/ 19 h 29"/>
                <a:gd name="T10" fmla="*/ 82 w 164"/>
                <a:gd name="T11" fmla="*/ 29 h 29"/>
                <a:gd name="T12" fmla="*/ 104 w 164"/>
                <a:gd name="T13" fmla="*/ 20 h 29"/>
                <a:gd name="T14" fmla="*/ 108 w 164"/>
                <a:gd name="T15" fmla="*/ 15 h 29"/>
                <a:gd name="T16" fmla="*/ 113 w 164"/>
                <a:gd name="T17" fmla="*/ 20 h 29"/>
                <a:gd name="T18" fmla="*/ 134 w 164"/>
                <a:gd name="T19" fmla="*/ 29 h 29"/>
                <a:gd name="T20" fmla="*/ 164 w 16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9">
                  <a:moveTo>
                    <a:pt x="0" y="0"/>
                  </a:moveTo>
                  <a:cubicBezTo>
                    <a:pt x="0" y="16"/>
                    <a:pt x="14" y="29"/>
                    <a:pt x="30" y="29"/>
                  </a:cubicBezTo>
                  <a:cubicBezTo>
                    <a:pt x="38" y="29"/>
                    <a:pt x="46" y="26"/>
                    <a:pt x="52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6" y="26"/>
                    <a:pt x="74" y="29"/>
                    <a:pt x="82" y="29"/>
                  </a:cubicBezTo>
                  <a:cubicBezTo>
                    <a:pt x="91" y="29"/>
                    <a:pt x="99" y="26"/>
                    <a:pt x="104" y="2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8" y="26"/>
                    <a:pt x="126" y="29"/>
                    <a:pt x="134" y="29"/>
                  </a:cubicBezTo>
                  <a:cubicBezTo>
                    <a:pt x="150" y="29"/>
                    <a:pt x="164" y="16"/>
                    <a:pt x="164" y="0"/>
                  </a:cubicBezTo>
                </a:path>
              </a:pathLst>
            </a:custGeom>
            <a:noFill/>
            <a:ln w="28575" cap="flat">
              <a:solidFill>
                <a:srgbClr val="22BE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27" name="Freeform 46">
            <a:extLst>
              <a:ext uri="{FF2B5EF4-FFF2-40B4-BE49-F238E27FC236}">
                <a16:creationId xmlns:a16="http://schemas.microsoft.com/office/drawing/2014/main" id="{B568EDAA-5EA2-3E4F-9A59-E554088209E7}"/>
              </a:ext>
            </a:extLst>
          </p:cNvPr>
          <p:cNvSpPr>
            <a:spLocks/>
          </p:cNvSpPr>
          <p:nvPr/>
        </p:nvSpPr>
        <p:spPr bwMode="auto">
          <a:xfrm flipV="1">
            <a:off x="7551911" y="3021811"/>
            <a:ext cx="1060248" cy="449579"/>
          </a:xfrm>
          <a:custGeom>
            <a:avLst/>
            <a:gdLst>
              <a:gd name="T0" fmla="*/ 0 w 220"/>
              <a:gd name="T1" fmla="*/ 95 h 95"/>
              <a:gd name="T2" fmla="*/ 80 w 220"/>
              <a:gd name="T3" fmla="*/ 95 h 95"/>
              <a:gd name="T4" fmla="*/ 110 w 220"/>
              <a:gd name="T5" fmla="*/ 65 h 95"/>
              <a:gd name="T6" fmla="*/ 110 w 220"/>
              <a:gd name="T7" fmla="*/ 30 h 95"/>
              <a:gd name="T8" fmla="*/ 139 w 220"/>
              <a:gd name="T9" fmla="*/ 0 h 95"/>
              <a:gd name="T10" fmla="*/ 220 w 220"/>
              <a:gd name="T1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95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28" name="Freeform 46">
            <a:extLst>
              <a:ext uri="{FF2B5EF4-FFF2-40B4-BE49-F238E27FC236}">
                <a16:creationId xmlns:a16="http://schemas.microsoft.com/office/drawing/2014/main" id="{D112D1B3-CB8B-174F-9B21-24B115E8C70F}"/>
              </a:ext>
            </a:extLst>
          </p:cNvPr>
          <p:cNvSpPr>
            <a:spLocks/>
          </p:cNvSpPr>
          <p:nvPr/>
        </p:nvSpPr>
        <p:spPr bwMode="auto">
          <a:xfrm>
            <a:off x="7551911" y="2415712"/>
            <a:ext cx="950340" cy="449579"/>
          </a:xfrm>
          <a:custGeom>
            <a:avLst/>
            <a:gdLst>
              <a:gd name="T0" fmla="*/ 0 w 220"/>
              <a:gd name="T1" fmla="*/ 95 h 95"/>
              <a:gd name="T2" fmla="*/ 80 w 220"/>
              <a:gd name="T3" fmla="*/ 95 h 95"/>
              <a:gd name="T4" fmla="*/ 110 w 220"/>
              <a:gd name="T5" fmla="*/ 65 h 95"/>
              <a:gd name="T6" fmla="*/ 110 w 220"/>
              <a:gd name="T7" fmla="*/ 30 h 95"/>
              <a:gd name="T8" fmla="*/ 139 w 220"/>
              <a:gd name="T9" fmla="*/ 0 h 95"/>
              <a:gd name="T10" fmla="*/ 220 w 220"/>
              <a:gd name="T1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95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none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10B2106-3636-D449-9339-FBC0BB6A7C39}"/>
              </a:ext>
            </a:extLst>
          </p:cNvPr>
          <p:cNvGrpSpPr/>
          <p:nvPr/>
        </p:nvGrpSpPr>
        <p:grpSpPr>
          <a:xfrm>
            <a:off x="10172395" y="3180427"/>
            <a:ext cx="539917" cy="539917"/>
            <a:chOff x="1957387" y="4729162"/>
            <a:chExt cx="530226" cy="530226"/>
          </a:xfrm>
        </p:grpSpPr>
        <p:sp>
          <p:nvSpPr>
            <p:cNvPr id="230" name="Freeform 642">
              <a:extLst>
                <a:ext uri="{FF2B5EF4-FFF2-40B4-BE49-F238E27FC236}">
                  <a16:creationId xmlns:a16="http://schemas.microsoft.com/office/drawing/2014/main" id="{389C907B-2291-604E-B13B-78D6D384F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1" name="Line 643">
              <a:extLst>
                <a:ext uri="{FF2B5EF4-FFF2-40B4-BE49-F238E27FC236}">
                  <a16:creationId xmlns:a16="http://schemas.microsoft.com/office/drawing/2014/main" id="{BCCBF29B-EBC5-054A-ACDD-98781918F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2" name="Oval 644">
              <a:extLst>
                <a:ext uri="{FF2B5EF4-FFF2-40B4-BE49-F238E27FC236}">
                  <a16:creationId xmlns:a16="http://schemas.microsoft.com/office/drawing/2014/main" id="{3B1FA2A3-EED4-6549-893B-F5432092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3" name="Oval 645">
              <a:extLst>
                <a:ext uri="{FF2B5EF4-FFF2-40B4-BE49-F238E27FC236}">
                  <a16:creationId xmlns:a16="http://schemas.microsoft.com/office/drawing/2014/main" id="{E15A6540-1C44-E547-8053-3AE192A5A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4" name="Oval 646">
              <a:extLst>
                <a:ext uri="{FF2B5EF4-FFF2-40B4-BE49-F238E27FC236}">
                  <a16:creationId xmlns:a16="http://schemas.microsoft.com/office/drawing/2014/main" id="{4328DC3B-DAE1-2C43-BF90-C6E4BFAE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5" name="Oval 647">
              <a:extLst>
                <a:ext uri="{FF2B5EF4-FFF2-40B4-BE49-F238E27FC236}">
                  <a16:creationId xmlns:a16="http://schemas.microsoft.com/office/drawing/2014/main" id="{C85C663A-0578-F04C-A8AD-78DF0620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6" name="Line 648">
              <a:extLst>
                <a:ext uri="{FF2B5EF4-FFF2-40B4-BE49-F238E27FC236}">
                  <a16:creationId xmlns:a16="http://schemas.microsoft.com/office/drawing/2014/main" id="{946D5A10-DA67-1C4A-81FB-26F240ADD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7" name="Line 649">
              <a:extLst>
                <a:ext uri="{FF2B5EF4-FFF2-40B4-BE49-F238E27FC236}">
                  <a16:creationId xmlns:a16="http://schemas.microsoft.com/office/drawing/2014/main" id="{89FB0B75-2EC6-7C44-A7C6-1736E0395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8" name="Line 650">
              <a:extLst>
                <a:ext uri="{FF2B5EF4-FFF2-40B4-BE49-F238E27FC236}">
                  <a16:creationId xmlns:a16="http://schemas.microsoft.com/office/drawing/2014/main" id="{C6F74341-DF3B-A044-9C71-E8D65C5BA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9" name="Line 651">
              <a:extLst>
                <a:ext uri="{FF2B5EF4-FFF2-40B4-BE49-F238E27FC236}">
                  <a16:creationId xmlns:a16="http://schemas.microsoft.com/office/drawing/2014/main" id="{615CA75B-8C13-E048-986A-0450B1478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0" name="Line 652">
              <a:extLst>
                <a:ext uri="{FF2B5EF4-FFF2-40B4-BE49-F238E27FC236}">
                  <a16:creationId xmlns:a16="http://schemas.microsoft.com/office/drawing/2014/main" id="{57D220BA-5195-3A48-8DE5-A338A2696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1" name="Line 653">
              <a:extLst>
                <a:ext uri="{FF2B5EF4-FFF2-40B4-BE49-F238E27FC236}">
                  <a16:creationId xmlns:a16="http://schemas.microsoft.com/office/drawing/2014/main" id="{4952C195-8F99-BD46-9BEE-219F2E60E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2" name="Line 654">
              <a:extLst>
                <a:ext uri="{FF2B5EF4-FFF2-40B4-BE49-F238E27FC236}">
                  <a16:creationId xmlns:a16="http://schemas.microsoft.com/office/drawing/2014/main" id="{9A739BC4-B646-5A41-AFD0-65E0C281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3" name="Line 655">
              <a:extLst>
                <a:ext uri="{FF2B5EF4-FFF2-40B4-BE49-F238E27FC236}">
                  <a16:creationId xmlns:a16="http://schemas.microsoft.com/office/drawing/2014/main" id="{EB65915C-803A-D047-838D-0DA02140C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4" name="Line 656">
              <a:extLst>
                <a:ext uri="{FF2B5EF4-FFF2-40B4-BE49-F238E27FC236}">
                  <a16:creationId xmlns:a16="http://schemas.microsoft.com/office/drawing/2014/main" id="{D2A7DBE3-B12A-7343-B611-09A70256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DCA30E6-F714-9D40-B461-8430F65E4762}"/>
              </a:ext>
            </a:extLst>
          </p:cNvPr>
          <p:cNvGrpSpPr/>
          <p:nvPr/>
        </p:nvGrpSpPr>
        <p:grpSpPr>
          <a:xfrm>
            <a:off x="10169185" y="2230543"/>
            <a:ext cx="543127" cy="426045"/>
            <a:chOff x="4614689" y="4481841"/>
            <a:chExt cx="515181" cy="404124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CEAF0F8-DD07-4145-B886-31FA27304693}"/>
                </a:ext>
              </a:extLst>
            </p:cNvPr>
            <p:cNvGrpSpPr/>
            <p:nvPr/>
          </p:nvGrpSpPr>
          <p:grpSpPr>
            <a:xfrm>
              <a:off x="4689689" y="4567798"/>
              <a:ext cx="349036" cy="255028"/>
              <a:chOff x="10313646" y="4155946"/>
              <a:chExt cx="263983" cy="202181"/>
            </a:xfrm>
          </p:grpSpPr>
          <p:sp>
            <p:nvSpPr>
              <p:cNvPr id="248" name="Freeform 183">
                <a:extLst>
                  <a:ext uri="{FF2B5EF4-FFF2-40B4-BE49-F238E27FC236}">
                    <a16:creationId xmlns:a16="http://schemas.microsoft.com/office/drawing/2014/main" id="{0C61E874-4EBC-E04A-A784-B52B7029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0660" y="4155946"/>
                <a:ext cx="106969" cy="139060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49" name="Freeform 183">
                <a:extLst>
                  <a:ext uri="{FF2B5EF4-FFF2-40B4-BE49-F238E27FC236}">
                    <a16:creationId xmlns:a16="http://schemas.microsoft.com/office/drawing/2014/main" id="{60E0D969-5D49-9044-AA1C-363F462664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895180">
                <a:off x="10329692" y="4235113"/>
                <a:ext cx="106968" cy="139059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47" name="Freeform 41">
              <a:extLst>
                <a:ext uri="{FF2B5EF4-FFF2-40B4-BE49-F238E27FC236}">
                  <a16:creationId xmlns:a16="http://schemas.microsoft.com/office/drawing/2014/main" id="{59E620ED-09CD-734D-86F6-C31F5DCD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689" y="4481841"/>
              <a:ext cx="515181" cy="404124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8005285A-13E4-D24E-90E1-DAE0E7C3084E}"/>
              </a:ext>
            </a:extLst>
          </p:cNvPr>
          <p:cNvSpPr txBox="1"/>
          <p:nvPr/>
        </p:nvSpPr>
        <p:spPr>
          <a:xfrm>
            <a:off x="8316848" y="2066195"/>
            <a:ext cx="1188146" cy="3139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 err="1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Datamarts</a:t>
            </a:r>
            <a:endParaRPr lang="en-US" sz="1600" b="1" kern="0" dirty="0">
              <a:solidFill>
                <a:srgbClr val="00000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C2AA6AC-BF20-8343-B88D-846D5A586D94}"/>
              </a:ext>
            </a:extLst>
          </p:cNvPr>
          <p:cNvSpPr txBox="1"/>
          <p:nvPr/>
        </p:nvSpPr>
        <p:spPr>
          <a:xfrm>
            <a:off x="9790001" y="1768017"/>
            <a:ext cx="1308371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BI / Analytics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AC05294-62B7-437D-83D7-41EA325E21CC}"/>
              </a:ext>
            </a:extLst>
          </p:cNvPr>
          <p:cNvSpPr txBox="1"/>
          <p:nvPr/>
        </p:nvSpPr>
        <p:spPr>
          <a:xfrm>
            <a:off x="5618088" y="6226854"/>
            <a:ext cx="1029448" cy="4345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Lake</a:t>
            </a:r>
          </a:p>
          <a:p>
            <a:pPr algn="ctr">
              <a:lnSpc>
                <a:spcPts val="1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/ Hadoop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6458F460-7E09-D44A-8736-BA814C9D73E4}"/>
              </a:ext>
            </a:extLst>
          </p:cNvPr>
          <p:cNvSpPr txBox="1"/>
          <p:nvPr/>
        </p:nvSpPr>
        <p:spPr>
          <a:xfrm>
            <a:off x="5601010" y="2140027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b="1" kern="0" dirty="0">
                <a:solidFill>
                  <a:srgbClr val="44546A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EDW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8DA737A-9E6D-0046-9FDA-193A9CB00A0D}"/>
              </a:ext>
            </a:extLst>
          </p:cNvPr>
          <p:cNvGrpSpPr/>
          <p:nvPr/>
        </p:nvGrpSpPr>
        <p:grpSpPr>
          <a:xfrm>
            <a:off x="5409875" y="2863156"/>
            <a:ext cx="1379304" cy="1537875"/>
            <a:chOff x="296910" y="4526114"/>
            <a:chExt cx="598485" cy="667289"/>
          </a:xfrm>
        </p:grpSpPr>
        <p:sp>
          <p:nvSpPr>
            <p:cNvPr id="255" name="Freeform 5">
              <a:extLst>
                <a:ext uri="{FF2B5EF4-FFF2-40B4-BE49-F238E27FC236}">
                  <a16:creationId xmlns:a16="http://schemas.microsoft.com/office/drawing/2014/main" id="{297286E8-F0C7-5A40-AC39-A5486345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10" y="452611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6" name="Freeform 5">
              <a:extLst>
                <a:ext uri="{FF2B5EF4-FFF2-40B4-BE49-F238E27FC236}">
                  <a16:creationId xmlns:a16="http://schemas.microsoft.com/office/drawing/2014/main" id="{959C25A8-3BD0-4A4F-9B09-D3B93D66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5" y="453246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7" name="Freeform 374">
              <a:extLst>
                <a:ext uri="{FF2B5EF4-FFF2-40B4-BE49-F238E27FC236}">
                  <a16:creationId xmlns:a16="http://schemas.microsoft.com/office/drawing/2014/main" id="{62FB17C6-9CE2-704E-A63B-DB5C25F2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658565"/>
              <a:ext cx="586018" cy="524444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52 h 68"/>
                <a:gd name="T4" fmla="*/ 38 w 76"/>
                <a:gd name="T5" fmla="*/ 68 h 68"/>
                <a:gd name="T6" fmla="*/ 76 w 76"/>
                <a:gd name="T7" fmla="*/ 52 h 68"/>
                <a:gd name="T8" fmla="*/ 76 w 76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8" name="Freeform 372">
              <a:extLst>
                <a:ext uri="{FF2B5EF4-FFF2-40B4-BE49-F238E27FC236}">
                  <a16:creationId xmlns:a16="http://schemas.microsoft.com/office/drawing/2014/main" id="{8154ACC0-AD32-D04D-A189-353C8C4C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781714"/>
              <a:ext cx="586018" cy="123149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9" name="Freeform 373">
              <a:extLst>
                <a:ext uri="{FF2B5EF4-FFF2-40B4-BE49-F238E27FC236}">
                  <a16:creationId xmlns:a16="http://schemas.microsoft.com/office/drawing/2014/main" id="{F2C6C932-CF5F-1349-9E81-481F1DC7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919727"/>
              <a:ext cx="586018" cy="125271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0" name="Oval 371">
              <a:extLst>
                <a:ext uri="{FF2B5EF4-FFF2-40B4-BE49-F238E27FC236}">
                  <a16:creationId xmlns:a16="http://schemas.microsoft.com/office/drawing/2014/main" id="{E06DF20E-D91A-6843-A5F4-813468BD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63" y="4533294"/>
              <a:ext cx="586018" cy="248420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pic>
        <p:nvPicPr>
          <p:cNvPr id="261" name="Picture 260">
            <a:extLst>
              <a:ext uri="{FF2B5EF4-FFF2-40B4-BE49-F238E27FC236}">
                <a16:creationId xmlns:a16="http://schemas.microsoft.com/office/drawing/2014/main" id="{04A5A8EF-08B1-194C-A75D-9F45B21D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22BEE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698" y="3965604"/>
            <a:ext cx="546985" cy="546981"/>
          </a:xfrm>
          <a:prstGeom prst="rect">
            <a:avLst/>
          </a:prstGeom>
          <a:ln w="9525">
            <a:noFill/>
          </a:ln>
        </p:spPr>
      </p:pic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ECB32BD-3A68-7246-9B2F-0B80B8DA4935}"/>
              </a:ext>
            </a:extLst>
          </p:cNvPr>
          <p:cNvGrpSpPr/>
          <p:nvPr/>
        </p:nvGrpSpPr>
        <p:grpSpPr>
          <a:xfrm>
            <a:off x="8684934" y="2552691"/>
            <a:ext cx="288516" cy="1318663"/>
            <a:chOff x="11089221" y="1222407"/>
            <a:chExt cx="288516" cy="1318662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E57BA07-79BE-C343-B6DF-32F3214254C0}"/>
                </a:ext>
              </a:extLst>
            </p:cNvPr>
            <p:cNvGrpSpPr/>
            <p:nvPr/>
          </p:nvGrpSpPr>
          <p:grpSpPr>
            <a:xfrm>
              <a:off x="11089221" y="1707427"/>
              <a:ext cx="288516" cy="348622"/>
              <a:chOff x="5692775" y="1541146"/>
              <a:chExt cx="114300" cy="138112"/>
            </a:xfrm>
          </p:grpSpPr>
          <p:sp>
            <p:nvSpPr>
              <p:cNvPr id="270" name="Oval 23">
                <a:extLst>
                  <a:ext uri="{FF2B5EF4-FFF2-40B4-BE49-F238E27FC236}">
                    <a16:creationId xmlns:a16="http://schemas.microsoft.com/office/drawing/2014/main" id="{C6B6CE72-5DEF-AC4B-A184-C6FB8DB7B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71" name="Freeform 24">
                <a:extLst>
                  <a:ext uri="{FF2B5EF4-FFF2-40B4-BE49-F238E27FC236}">
                    <a16:creationId xmlns:a16="http://schemas.microsoft.com/office/drawing/2014/main" id="{A4462F0E-FDA1-5F4D-B907-6F379203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0969C2B-B0B0-D84F-A2DB-BBC121169DA7}"/>
                </a:ext>
              </a:extLst>
            </p:cNvPr>
            <p:cNvGrpSpPr/>
            <p:nvPr/>
          </p:nvGrpSpPr>
          <p:grpSpPr>
            <a:xfrm>
              <a:off x="11089221" y="2192447"/>
              <a:ext cx="288516" cy="348622"/>
              <a:chOff x="5692775" y="1541146"/>
              <a:chExt cx="114300" cy="138112"/>
            </a:xfrm>
          </p:grpSpPr>
          <p:sp>
            <p:nvSpPr>
              <p:cNvPr id="268" name="Oval 23">
                <a:extLst>
                  <a:ext uri="{FF2B5EF4-FFF2-40B4-BE49-F238E27FC236}">
                    <a16:creationId xmlns:a16="http://schemas.microsoft.com/office/drawing/2014/main" id="{7B1B9386-E4ED-404C-A696-764E01725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69" name="Freeform 24">
                <a:extLst>
                  <a:ext uri="{FF2B5EF4-FFF2-40B4-BE49-F238E27FC236}">
                    <a16:creationId xmlns:a16="http://schemas.microsoft.com/office/drawing/2014/main" id="{22C58547-FB85-244C-B933-486ECA6ED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C639BE1-A9DE-8946-8C98-16FE11FFC6BF}"/>
                </a:ext>
              </a:extLst>
            </p:cNvPr>
            <p:cNvGrpSpPr/>
            <p:nvPr/>
          </p:nvGrpSpPr>
          <p:grpSpPr>
            <a:xfrm>
              <a:off x="11089221" y="1222407"/>
              <a:ext cx="288516" cy="348622"/>
              <a:chOff x="5692775" y="1541146"/>
              <a:chExt cx="114300" cy="138112"/>
            </a:xfrm>
          </p:grpSpPr>
          <p:sp>
            <p:nvSpPr>
              <p:cNvPr id="266" name="Oval 23">
                <a:extLst>
                  <a:ext uri="{FF2B5EF4-FFF2-40B4-BE49-F238E27FC236}">
                    <a16:creationId xmlns:a16="http://schemas.microsoft.com/office/drawing/2014/main" id="{CBE70F38-2031-E34F-A78F-79E47A689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2775" y="1541146"/>
                <a:ext cx="114300" cy="69850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  <p:sp>
            <p:nvSpPr>
              <p:cNvPr id="267" name="Freeform 24">
                <a:extLst>
                  <a:ext uri="{FF2B5EF4-FFF2-40B4-BE49-F238E27FC236}">
                    <a16:creationId xmlns:a16="http://schemas.microsoft.com/office/drawing/2014/main" id="{2092E3D3-72F0-804E-BA5D-E8358B6D9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5" y="1576071"/>
                <a:ext cx="114300" cy="103187"/>
              </a:xfrm>
              <a:custGeom>
                <a:avLst/>
                <a:gdLst>
                  <a:gd name="T0" fmla="*/ 20 w 20"/>
                  <a:gd name="T1" fmla="*/ 0 h 18"/>
                  <a:gd name="T2" fmla="*/ 20 w 20"/>
                  <a:gd name="T3" fmla="*/ 12 h 18"/>
                  <a:gd name="T4" fmla="*/ 10 w 20"/>
                  <a:gd name="T5" fmla="*/ 18 h 18"/>
                  <a:gd name="T6" fmla="*/ 0 w 20"/>
                  <a:gd name="T7" fmla="*/ 12 h 18"/>
                  <a:gd name="T8" fmla="*/ 0 w 2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Regular" charset="-128"/>
                </a:endParaRPr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0C5CECA-3B93-9940-9766-F2E298D9FEB6}"/>
              </a:ext>
            </a:extLst>
          </p:cNvPr>
          <p:cNvGrpSpPr/>
          <p:nvPr/>
        </p:nvGrpSpPr>
        <p:grpSpPr>
          <a:xfrm>
            <a:off x="9040752" y="2750466"/>
            <a:ext cx="1010251" cy="1048705"/>
            <a:chOff x="7946289" y="3055617"/>
            <a:chExt cx="1578712" cy="1048705"/>
          </a:xfrm>
        </p:grpSpPr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5EE65C2D-D222-0A43-AFA2-366D6BB9FF01}"/>
                </a:ext>
              </a:extLst>
            </p:cNvPr>
            <p:cNvGrpSpPr/>
            <p:nvPr/>
          </p:nvGrpSpPr>
          <p:grpSpPr>
            <a:xfrm>
              <a:off x="7946289" y="3055617"/>
              <a:ext cx="1392974" cy="822962"/>
              <a:chOff x="7946289" y="3055617"/>
              <a:chExt cx="1392974" cy="822962"/>
            </a:xfrm>
          </p:grpSpPr>
          <p:sp>
            <p:nvSpPr>
              <p:cNvPr id="277" name="Freeform 46">
                <a:extLst>
                  <a:ext uri="{FF2B5EF4-FFF2-40B4-BE49-F238E27FC236}">
                    <a16:creationId xmlns:a16="http://schemas.microsoft.com/office/drawing/2014/main" id="{868F4473-EC68-DC48-B059-FDDE72EDB2A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8014869" y="3055617"/>
                <a:ext cx="1323223" cy="579122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278" name="Freeform 46">
                <a:extLst>
                  <a:ext uri="{FF2B5EF4-FFF2-40B4-BE49-F238E27FC236}">
                    <a16:creationId xmlns:a16="http://schemas.microsoft.com/office/drawing/2014/main" id="{DABC3BCF-F5E5-004C-B53F-56D0513B478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946289" y="3520436"/>
                <a:ext cx="1098651" cy="358143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C8776C79-9B5F-214D-BFA4-7A8559568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3044" y="3878579"/>
                <a:ext cx="256219" cy="0"/>
              </a:xfrm>
              <a:prstGeom prst="straightConnector1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45E67674-BB92-5343-A0B2-A99B708C5490}"/>
                </a:ext>
              </a:extLst>
            </p:cNvPr>
            <p:cNvGrpSpPr/>
            <p:nvPr/>
          </p:nvGrpSpPr>
          <p:grpSpPr>
            <a:xfrm flipV="1">
              <a:off x="8015288" y="3746179"/>
              <a:ext cx="1509713" cy="358143"/>
              <a:chOff x="7843839" y="3520436"/>
              <a:chExt cx="1509713" cy="358143"/>
            </a:xfrm>
          </p:grpSpPr>
          <p:sp>
            <p:nvSpPr>
              <p:cNvPr id="275" name="Freeform 46">
                <a:extLst>
                  <a:ext uri="{FF2B5EF4-FFF2-40B4-BE49-F238E27FC236}">
                    <a16:creationId xmlns:a16="http://schemas.microsoft.com/office/drawing/2014/main" id="{8DB08D2A-1A50-454C-8023-8E51CB820D9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843839" y="3520436"/>
                <a:ext cx="1201101" cy="358143"/>
              </a:xfrm>
              <a:custGeom>
                <a:avLst/>
                <a:gdLst>
                  <a:gd name="T0" fmla="*/ 0 w 220"/>
                  <a:gd name="T1" fmla="*/ 95 h 95"/>
                  <a:gd name="T2" fmla="*/ 80 w 220"/>
                  <a:gd name="T3" fmla="*/ 95 h 95"/>
                  <a:gd name="T4" fmla="*/ 110 w 220"/>
                  <a:gd name="T5" fmla="*/ 65 h 95"/>
                  <a:gd name="T6" fmla="*/ 110 w 220"/>
                  <a:gd name="T7" fmla="*/ 30 h 95"/>
                  <a:gd name="T8" fmla="*/ 139 w 220"/>
                  <a:gd name="T9" fmla="*/ 0 h 95"/>
                  <a:gd name="T10" fmla="*/ 220 w 220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0" h="95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none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1535B24C-8DD0-D846-A54A-C5EB48B35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9229" y="3878579"/>
                <a:ext cx="294323" cy="0"/>
              </a:xfrm>
              <a:prstGeom prst="straightConnector1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  <a:alpha val="50000"/>
                  </a:srgbClr>
                </a:solidFill>
                <a:prstDash val="sysDash"/>
                <a:miter lim="800000"/>
                <a:tailEnd type="triangle"/>
              </a:ln>
              <a:effectLst/>
            </p:spPr>
          </p:cxnSp>
        </p:grp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57E3E6A7-80EB-EF4E-BBA2-F38D2D18CC03}"/>
              </a:ext>
            </a:extLst>
          </p:cNvPr>
          <p:cNvSpPr txBox="1"/>
          <p:nvPr/>
        </p:nvSpPr>
        <p:spPr>
          <a:xfrm>
            <a:off x="10739909" y="2291720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Marketing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9A225AE-8A93-FB4C-8F59-1D6B3A0A7D92}"/>
              </a:ext>
            </a:extLst>
          </p:cNvPr>
          <p:cNvSpPr txBox="1"/>
          <p:nvPr/>
        </p:nvSpPr>
        <p:spPr>
          <a:xfrm>
            <a:off x="10739909" y="3266702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Finance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8345A91-64CF-624C-B7A3-06EB88406FC6}"/>
              </a:ext>
            </a:extLst>
          </p:cNvPr>
          <p:cNvCxnSpPr>
            <a:cxnSpLocks/>
          </p:cNvCxnSpPr>
          <p:nvPr/>
        </p:nvCxnSpPr>
        <p:spPr>
          <a:xfrm>
            <a:off x="7551911" y="4221801"/>
            <a:ext cx="100378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BEBC4E2-59CC-2548-9BD8-17379DA125F8}"/>
              </a:ext>
            </a:extLst>
          </p:cNvPr>
          <p:cNvCxnSpPr>
            <a:cxnSpLocks/>
          </p:cNvCxnSpPr>
          <p:nvPr/>
        </p:nvCxnSpPr>
        <p:spPr>
          <a:xfrm flipV="1">
            <a:off x="9102683" y="4209951"/>
            <a:ext cx="948320" cy="1185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2A1217-2F1C-744B-B1DD-B82B1BD879F0}"/>
              </a:ext>
            </a:extLst>
          </p:cNvPr>
          <p:cNvCxnSpPr>
            <a:cxnSpLocks/>
          </p:cNvCxnSpPr>
          <p:nvPr/>
        </p:nvCxnSpPr>
        <p:spPr>
          <a:xfrm>
            <a:off x="6278121" y="4905148"/>
            <a:ext cx="3763793" cy="1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B14CB81-A6A1-BE43-B702-5DA6DB3A8B84}"/>
              </a:ext>
            </a:extLst>
          </p:cNvPr>
          <p:cNvGrpSpPr/>
          <p:nvPr/>
        </p:nvGrpSpPr>
        <p:grpSpPr>
          <a:xfrm>
            <a:off x="10193868" y="4676335"/>
            <a:ext cx="416713" cy="426720"/>
            <a:chOff x="7645400" y="3669419"/>
            <a:chExt cx="312535" cy="320040"/>
          </a:xfrm>
        </p:grpSpPr>
        <p:sp>
          <p:nvSpPr>
            <p:cNvPr id="286" name="Freeform 68">
              <a:extLst>
                <a:ext uri="{FF2B5EF4-FFF2-40B4-BE49-F238E27FC236}">
                  <a16:creationId xmlns:a16="http://schemas.microsoft.com/office/drawing/2014/main" id="{3F5FC1AC-296D-BD4F-A540-E9DD73CF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3669419"/>
              <a:ext cx="312535" cy="320040"/>
            </a:xfrm>
            <a:custGeom>
              <a:avLst/>
              <a:gdLst>
                <a:gd name="T0" fmla="*/ 1043 w 1163"/>
                <a:gd name="T1" fmla="*/ 0 h 1192"/>
                <a:gd name="T2" fmla="*/ 120 w 1163"/>
                <a:gd name="T3" fmla="*/ 0 h 1192"/>
                <a:gd name="T4" fmla="*/ 0 w 1163"/>
                <a:gd name="T5" fmla="*/ 123 h 1192"/>
                <a:gd name="T6" fmla="*/ 0 w 1163"/>
                <a:gd name="T7" fmla="*/ 1069 h 1192"/>
                <a:gd name="T8" fmla="*/ 120 w 1163"/>
                <a:gd name="T9" fmla="*/ 1192 h 1192"/>
                <a:gd name="T10" fmla="*/ 1043 w 1163"/>
                <a:gd name="T11" fmla="*/ 1192 h 1192"/>
                <a:gd name="T12" fmla="*/ 1163 w 1163"/>
                <a:gd name="T13" fmla="*/ 1069 h 1192"/>
                <a:gd name="T14" fmla="*/ 1163 w 1163"/>
                <a:gd name="T15" fmla="*/ 123 h 1192"/>
                <a:gd name="T16" fmla="*/ 1043 w 1163"/>
                <a:gd name="T1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1192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25400" cap="flat">
              <a:solidFill>
                <a:srgbClr val="29B5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287" name="Freeform 72">
              <a:extLst>
                <a:ext uri="{FF2B5EF4-FFF2-40B4-BE49-F238E27FC236}">
                  <a16:creationId xmlns:a16="http://schemas.microsoft.com/office/drawing/2014/main" id="{26E43299-0232-ED48-AD56-17AD93A3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6" y="3738690"/>
              <a:ext cx="61792" cy="98554"/>
            </a:xfrm>
            <a:custGeom>
              <a:avLst/>
              <a:gdLst>
                <a:gd name="T0" fmla="*/ 0 w 237"/>
                <a:gd name="T1" fmla="*/ 0 h 378"/>
                <a:gd name="T2" fmla="*/ 237 w 237"/>
                <a:gd name="T3" fmla="*/ 194 h 378"/>
                <a:gd name="T4" fmla="*/ 0 w 237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378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8DD27DAA-3C8D-F249-8959-5BA5EA5B03ED}"/>
                </a:ext>
              </a:extLst>
            </p:cNvPr>
            <p:cNvCxnSpPr>
              <a:cxnSpLocks/>
            </p:cNvCxnSpPr>
            <p:nvPr/>
          </p:nvCxnSpPr>
          <p:spPr>
            <a:xfrm>
              <a:off x="7777450" y="3871719"/>
              <a:ext cx="102127" cy="0"/>
            </a:xfrm>
            <a:prstGeom prst="line">
              <a:avLst/>
            </a:pr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2B69943-03B2-494B-89DD-989A32DD555A}"/>
              </a:ext>
            </a:extLst>
          </p:cNvPr>
          <p:cNvGrpSpPr/>
          <p:nvPr/>
        </p:nvGrpSpPr>
        <p:grpSpPr>
          <a:xfrm>
            <a:off x="10171448" y="3981536"/>
            <a:ext cx="593608" cy="365760"/>
            <a:chOff x="7628586" y="3189335"/>
            <a:chExt cx="445206" cy="274320"/>
          </a:xfrm>
        </p:grpSpPr>
        <p:grpSp>
          <p:nvGrpSpPr>
            <p:cNvPr id="290" name="Group 8">
              <a:extLst>
                <a:ext uri="{FF2B5EF4-FFF2-40B4-BE49-F238E27FC236}">
                  <a16:creationId xmlns:a16="http://schemas.microsoft.com/office/drawing/2014/main" id="{66D2493C-C0A2-CB4B-A414-7BEA02C5ED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8586" y="3189335"/>
              <a:ext cx="274421" cy="274320"/>
              <a:chOff x="2462" y="786"/>
              <a:chExt cx="2753" cy="2752"/>
            </a:xfrm>
          </p:grpSpPr>
          <p:sp>
            <p:nvSpPr>
              <p:cNvPr id="293" name="Freeform 9">
                <a:extLst>
                  <a:ext uri="{FF2B5EF4-FFF2-40B4-BE49-F238E27FC236}">
                    <a16:creationId xmlns:a16="http://schemas.microsoft.com/office/drawing/2014/main" id="{A6BB7084-D21B-9C45-84D4-6026889F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2433"/>
                <a:ext cx="2753" cy="1105"/>
              </a:xfrm>
              <a:custGeom>
                <a:avLst/>
                <a:gdLst>
                  <a:gd name="T0" fmla="*/ 0 w 1559"/>
                  <a:gd name="T1" fmla="*/ 625 h 625"/>
                  <a:gd name="T2" fmla="*/ 0 w 1559"/>
                  <a:gd name="T3" fmla="*/ 566 h 625"/>
                  <a:gd name="T4" fmla="*/ 438 w 1559"/>
                  <a:gd name="T5" fmla="*/ 0 h 625"/>
                  <a:gd name="T6" fmla="*/ 1121 w 1559"/>
                  <a:gd name="T7" fmla="*/ 0 h 625"/>
                  <a:gd name="T8" fmla="*/ 1559 w 1559"/>
                  <a:gd name="T9" fmla="*/ 566 h 625"/>
                  <a:gd name="T10" fmla="*/ 1559 w 1559"/>
                  <a:gd name="T11" fmla="*/ 62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9" h="625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94" name="Oval 10">
                <a:extLst>
                  <a:ext uri="{FF2B5EF4-FFF2-40B4-BE49-F238E27FC236}">
                    <a16:creationId xmlns:a16="http://schemas.microsoft.com/office/drawing/2014/main" id="{9CD385B9-A14E-F740-BA53-5185379C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91" name="Freeform 182">
              <a:extLst>
                <a:ext uri="{FF2B5EF4-FFF2-40B4-BE49-F238E27FC236}">
                  <a16:creationId xmlns:a16="http://schemas.microsoft.com/office/drawing/2014/main" id="{FC8817A0-C755-C44C-97D7-06C99325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574" y="3203694"/>
              <a:ext cx="210218" cy="212722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  <a:gd name="connsiteX0" fmla="*/ 4184 w 13263"/>
                <a:gd name="connsiteY0" fmla="*/ 10000 h 10000"/>
                <a:gd name="connsiteX1" fmla="*/ 13263 w 13263"/>
                <a:gd name="connsiteY1" fmla="*/ 10000 h 10000"/>
                <a:gd name="connsiteX2" fmla="*/ 13263 w 13263"/>
                <a:gd name="connsiteY2" fmla="*/ 0 h 10000"/>
                <a:gd name="connsiteX3" fmla="*/ 0 w 13263"/>
                <a:gd name="connsiteY3" fmla="*/ 10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3" h="1000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2" name="Freeform 183">
              <a:extLst>
                <a:ext uri="{FF2B5EF4-FFF2-40B4-BE49-F238E27FC236}">
                  <a16:creationId xmlns:a16="http://schemas.microsoft.com/office/drawing/2014/main" id="{4B151C48-C407-504C-AC5B-1A530250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33" y="3241232"/>
              <a:ext cx="93848" cy="122003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3D61EEF-B712-AE48-952A-7991AF39ACE2}"/>
              </a:ext>
            </a:extLst>
          </p:cNvPr>
          <p:cNvGrpSpPr/>
          <p:nvPr/>
        </p:nvGrpSpPr>
        <p:grpSpPr>
          <a:xfrm>
            <a:off x="10210375" y="5395539"/>
            <a:ext cx="481128" cy="535475"/>
            <a:chOff x="7657781" y="4128585"/>
            <a:chExt cx="360846" cy="401606"/>
          </a:xfrm>
        </p:grpSpPr>
        <p:sp>
          <p:nvSpPr>
            <p:cNvPr id="296" name="Freeform 355">
              <a:extLst>
                <a:ext uri="{FF2B5EF4-FFF2-40B4-BE49-F238E27FC236}">
                  <a16:creationId xmlns:a16="http://schemas.microsoft.com/office/drawing/2014/main" id="{2B6BB5AA-A48A-D140-A372-D5ADA0E9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781" y="4128585"/>
              <a:ext cx="360846" cy="401606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7" name="Rectangle 356">
              <a:extLst>
                <a:ext uri="{FF2B5EF4-FFF2-40B4-BE49-F238E27FC236}">
                  <a16:creationId xmlns:a16="http://schemas.microsoft.com/office/drawing/2014/main" id="{5AC332E6-E74E-904C-901C-28D6993C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4096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8" name="Rectangle 357">
              <a:extLst>
                <a:ext uri="{FF2B5EF4-FFF2-40B4-BE49-F238E27FC236}">
                  <a16:creationId xmlns:a16="http://schemas.microsoft.com/office/drawing/2014/main" id="{B4B69727-7D7B-B44D-A15C-D59E37D9B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62" y="4320397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99" name="Rectangle 358">
              <a:extLst>
                <a:ext uri="{FF2B5EF4-FFF2-40B4-BE49-F238E27FC236}">
                  <a16:creationId xmlns:a16="http://schemas.microsoft.com/office/drawing/2014/main" id="{9D145081-030D-5541-949A-6CE17FBB3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59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0" name="Line 359">
              <a:extLst>
                <a:ext uri="{FF2B5EF4-FFF2-40B4-BE49-F238E27FC236}">
                  <a16:creationId xmlns:a16="http://schemas.microsoft.com/office/drawing/2014/main" id="{6C2CB433-58B9-6241-A7EF-5536830B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3628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1" name="Line 360">
              <a:extLst>
                <a:ext uri="{FF2B5EF4-FFF2-40B4-BE49-F238E27FC236}">
                  <a16:creationId xmlns:a16="http://schemas.microsoft.com/office/drawing/2014/main" id="{DAD53CDA-9462-1745-985B-359F72541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2" name="Line 361">
              <a:extLst>
                <a:ext uri="{FF2B5EF4-FFF2-40B4-BE49-F238E27FC236}">
                  <a16:creationId xmlns:a16="http://schemas.microsoft.com/office/drawing/2014/main" id="{BB5870A5-D314-EF4C-9B13-526964723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4096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3" name="Line 362">
              <a:extLst>
                <a:ext uri="{FF2B5EF4-FFF2-40B4-BE49-F238E27FC236}">
                  <a16:creationId xmlns:a16="http://schemas.microsoft.com/office/drawing/2014/main" id="{9F547EBB-3CBF-3149-A214-A50B9195A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4" name="Line 363">
              <a:extLst>
                <a:ext uri="{FF2B5EF4-FFF2-40B4-BE49-F238E27FC236}">
                  <a16:creationId xmlns:a16="http://schemas.microsoft.com/office/drawing/2014/main" id="{E23EF72F-331C-E342-8756-C1F81834A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4359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05" name="Line 364">
              <a:extLst>
                <a:ext uri="{FF2B5EF4-FFF2-40B4-BE49-F238E27FC236}">
                  <a16:creationId xmlns:a16="http://schemas.microsoft.com/office/drawing/2014/main" id="{EA703631-29FB-134A-85F6-C95DED294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12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F1C98855-FDC5-064A-A7C0-200DCEF254B0}"/>
              </a:ext>
            </a:extLst>
          </p:cNvPr>
          <p:cNvSpPr txBox="1"/>
          <p:nvPr/>
        </p:nvSpPr>
        <p:spPr>
          <a:xfrm>
            <a:off x="10739909" y="4012075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Externals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6EEED32-C885-F14E-88EE-3EE264029F32}"/>
              </a:ext>
            </a:extLst>
          </p:cNvPr>
          <p:cNvSpPr txBox="1"/>
          <p:nvPr/>
        </p:nvSpPr>
        <p:spPr>
          <a:xfrm>
            <a:off x="10739909" y="4752264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Test/Dev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E81A7E4-4DD3-C043-9E13-AD222D3F0E35}"/>
              </a:ext>
            </a:extLst>
          </p:cNvPr>
          <p:cNvSpPr txBox="1"/>
          <p:nvPr/>
        </p:nvSpPr>
        <p:spPr>
          <a:xfrm>
            <a:off x="10739909" y="5538906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Science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B65F35FE-1C22-1241-8862-A21721E985F8}"/>
              </a:ext>
            </a:extLst>
          </p:cNvPr>
          <p:cNvGrpSpPr/>
          <p:nvPr/>
        </p:nvGrpSpPr>
        <p:grpSpPr>
          <a:xfrm>
            <a:off x="2493312" y="5518088"/>
            <a:ext cx="3188744" cy="512339"/>
            <a:chOff x="1869984" y="4138566"/>
            <a:chExt cx="2190857" cy="384254"/>
          </a:xfrm>
        </p:grpSpPr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A8D24BCC-F228-F94E-BC10-608E4AAD0B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138566"/>
              <a:ext cx="2190857" cy="0"/>
            </a:xfrm>
            <a:prstGeom prst="straightConnector1">
              <a:avLst/>
            </a:prstGeom>
            <a:ln w="19050" cap="sq">
              <a:solidFill>
                <a:schemeClr val="bg1">
                  <a:lumMod val="50000"/>
                  <a:alpha val="50000"/>
                </a:schemeClr>
              </a:solidFill>
              <a:prstDash val="sysDash"/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9A88C833-D7DB-EF41-B71D-415AADEA1959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522820"/>
              <a:ext cx="2190857" cy="0"/>
            </a:xfrm>
            <a:prstGeom prst="straightConnector1">
              <a:avLst/>
            </a:prstGeom>
            <a:ln w="19050" cap="sq">
              <a:solidFill>
                <a:schemeClr val="bg1">
                  <a:lumMod val="50000"/>
                  <a:alpha val="50000"/>
                </a:schemeClr>
              </a:solidFill>
              <a:prstDash val="sysDash"/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13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“modern”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147" name="Rectangle: Rounded Corners 231">
            <a:extLst>
              <a:ext uri="{FF2B5EF4-FFF2-40B4-BE49-F238E27FC236}">
                <a16:creationId xmlns:a16="http://schemas.microsoft.com/office/drawing/2014/main" id="{A58BC06D-9FF4-1049-B67E-D2B1012A2174}"/>
              </a:ext>
            </a:extLst>
          </p:cNvPr>
          <p:cNvSpPr/>
          <p:nvPr/>
        </p:nvSpPr>
        <p:spPr>
          <a:xfrm>
            <a:off x="3963378" y="1431175"/>
            <a:ext cx="4273439" cy="3778059"/>
          </a:xfrm>
          <a:prstGeom prst="roundRect">
            <a:avLst>
              <a:gd name="adj" fmla="val 3048"/>
            </a:avLst>
          </a:prstGeom>
          <a:solidFill>
            <a:srgbClr val="22BEE8">
              <a:lumMod val="40000"/>
              <a:lumOff val="60000"/>
            </a:srgbClr>
          </a:solidFill>
          <a:ln w="31750" cap="flat" cmpd="dbl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659979F-01FB-284F-B2B0-86BDB880B22E}"/>
              </a:ext>
            </a:extLst>
          </p:cNvPr>
          <p:cNvSpPr txBox="1"/>
          <p:nvPr/>
        </p:nvSpPr>
        <p:spPr>
          <a:xfrm>
            <a:off x="510967" y="2446718"/>
            <a:ext cx="114026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OLTP Databases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4BFB1F8-00AB-B94B-B1B1-631156BD3D09}"/>
              </a:ext>
            </a:extLst>
          </p:cNvPr>
          <p:cNvSpPr txBox="1"/>
          <p:nvPr/>
        </p:nvSpPr>
        <p:spPr>
          <a:xfrm>
            <a:off x="424859" y="3137713"/>
            <a:ext cx="1226376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Enterprise Applications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B82A89-C445-C54A-AD3E-64235DC6EA90}"/>
              </a:ext>
            </a:extLst>
          </p:cNvPr>
          <p:cNvSpPr txBox="1"/>
          <p:nvPr/>
        </p:nvSpPr>
        <p:spPr>
          <a:xfrm>
            <a:off x="570352" y="5295025"/>
            <a:ext cx="108088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Web / Log </a:t>
            </a:r>
            <a:b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</a:b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112EBB-B4DD-A746-96AE-E060F9B1D3BD}"/>
              </a:ext>
            </a:extLst>
          </p:cNvPr>
          <p:cNvSpPr txBox="1"/>
          <p:nvPr/>
        </p:nvSpPr>
        <p:spPr>
          <a:xfrm>
            <a:off x="298037" y="3872544"/>
            <a:ext cx="1353199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Third-Party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7EFCF5-47CF-224D-BB0C-D7CE0E867D77}"/>
              </a:ext>
            </a:extLst>
          </p:cNvPr>
          <p:cNvSpPr txBox="1"/>
          <p:nvPr/>
        </p:nvSpPr>
        <p:spPr>
          <a:xfrm>
            <a:off x="510967" y="5920888"/>
            <a:ext cx="1140268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Other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65F35FE-1C22-1241-8862-A21721E985F8}"/>
              </a:ext>
            </a:extLst>
          </p:cNvPr>
          <p:cNvGrpSpPr/>
          <p:nvPr/>
        </p:nvGrpSpPr>
        <p:grpSpPr>
          <a:xfrm>
            <a:off x="2493313" y="5518088"/>
            <a:ext cx="582233" cy="512339"/>
            <a:chOff x="1869984" y="4138566"/>
            <a:chExt cx="2190857" cy="384254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A8D24BCC-F228-F94E-BC10-608E4AAD0B65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138566"/>
              <a:ext cx="2190857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A88C833-D7DB-EF41-B71D-415AADEA1959}"/>
                </a:ext>
              </a:extLst>
            </p:cNvPr>
            <p:cNvCxnSpPr>
              <a:cxnSpLocks/>
            </p:cNvCxnSpPr>
            <p:nvPr/>
          </p:nvCxnSpPr>
          <p:spPr>
            <a:xfrm>
              <a:off x="1869984" y="4522820"/>
              <a:ext cx="2190857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8C1694-A320-0141-AAEF-A5598BE55B21}"/>
              </a:ext>
            </a:extLst>
          </p:cNvPr>
          <p:cNvGrpSpPr/>
          <p:nvPr/>
        </p:nvGrpSpPr>
        <p:grpSpPr>
          <a:xfrm>
            <a:off x="2490285" y="2645603"/>
            <a:ext cx="590687" cy="1376752"/>
            <a:chOff x="1867713" y="1984202"/>
            <a:chExt cx="622936" cy="1032564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D07D320F-1B51-C949-9637-FA13125586F9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3" y="2558429"/>
              <a:ext cx="617220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965ECB77-EEBB-D747-9B47-D60ED5934355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3016766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C53FF40-82A4-D24E-B5EA-B59FE695C5F1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14" y="1984202"/>
              <a:ext cx="622935" cy="0"/>
            </a:xfrm>
            <a:prstGeom prst="straightConnector1">
              <a:avLst/>
            </a:prstGeom>
            <a:noFill/>
            <a:ln w="19050" cap="sq" cmpd="sng" algn="ctr">
              <a:solidFill>
                <a:srgbClr val="FFFFFF">
                  <a:lumMod val="50000"/>
                  <a:alpha val="50000"/>
                </a:srgbClr>
              </a:solidFill>
              <a:prstDash val="sysDash"/>
              <a:miter lim="800000"/>
              <a:tailEnd type="triangle"/>
            </a:ln>
            <a:effectLst/>
          </p:spPr>
        </p:cxn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262927A-EA08-2D4F-AF81-84AF83A2D4B8}"/>
              </a:ext>
            </a:extLst>
          </p:cNvPr>
          <p:cNvCxnSpPr>
            <a:cxnSpLocks/>
          </p:cNvCxnSpPr>
          <p:nvPr/>
        </p:nvCxnSpPr>
        <p:spPr>
          <a:xfrm>
            <a:off x="8236817" y="2413152"/>
            <a:ext cx="18050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>
            <a:off x="7207361" y="5677695"/>
            <a:ext cx="2834552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3821201" y="3410537"/>
            <a:ext cx="329268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CBFA222-F50D-C748-9E6D-E70D7FA28911}"/>
              </a:ext>
            </a:extLst>
          </p:cNvPr>
          <p:cNvGrpSpPr>
            <a:grpSpLocks noChangeAspect="1"/>
          </p:cNvGrpSpPr>
          <p:nvPr/>
        </p:nvGrpSpPr>
        <p:grpSpPr>
          <a:xfrm>
            <a:off x="1821357" y="3190233"/>
            <a:ext cx="466791" cy="366164"/>
            <a:chOff x="849312" y="2559050"/>
            <a:chExt cx="530225" cy="415925"/>
          </a:xfrm>
          <a:noFill/>
        </p:grpSpPr>
        <p:sp>
          <p:nvSpPr>
            <p:cNvPr id="164" name="Freeform 346">
              <a:extLst>
                <a:ext uri="{FF2B5EF4-FFF2-40B4-BE49-F238E27FC236}">
                  <a16:creationId xmlns:a16="http://schemas.microsoft.com/office/drawing/2014/main" id="{FE677151-5E35-1B45-AF5D-53DCA154D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559050"/>
              <a:ext cx="530225" cy="415925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5" name="Line 347">
              <a:extLst>
                <a:ext uri="{FF2B5EF4-FFF2-40B4-BE49-F238E27FC236}">
                  <a16:creationId xmlns:a16="http://schemas.microsoft.com/office/drawing/2014/main" id="{B42125C6-0816-2946-99B3-C568E11C2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312" y="2674938"/>
              <a:ext cx="530225" cy="0"/>
            </a:xfrm>
            <a:prstGeom prst="line">
              <a:avLst/>
            </a:prstGeom>
            <a:grp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6" name="Oval 348">
              <a:extLst>
                <a:ext uri="{FF2B5EF4-FFF2-40B4-BE49-F238E27FC236}">
                  <a16:creationId xmlns:a16="http://schemas.microsoft.com/office/drawing/2014/main" id="{89EC3D7D-0BD5-E140-9D7D-4D63AC037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" y="2605088"/>
              <a:ext cx="22225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7" name="Oval 349">
              <a:extLst>
                <a:ext uri="{FF2B5EF4-FFF2-40B4-BE49-F238E27FC236}">
                  <a16:creationId xmlns:a16="http://schemas.microsoft.com/office/drawing/2014/main" id="{9785C27E-9D74-B445-AC90-9AA45914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2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8" name="Oval 350">
              <a:extLst>
                <a:ext uri="{FF2B5EF4-FFF2-40B4-BE49-F238E27FC236}">
                  <a16:creationId xmlns:a16="http://schemas.microsoft.com/office/drawing/2014/main" id="{0EC3D708-7FBF-754E-911D-0591275C8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275" y="2605088"/>
              <a:ext cx="23813" cy="23813"/>
            </a:xfrm>
            <a:prstGeom prst="ellipse">
              <a:avLst/>
            </a:prstGeom>
            <a:solidFill>
              <a:srgbClr val="22BEE8"/>
            </a:solidFill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69" name="Freeform 351">
              <a:extLst>
                <a:ext uri="{FF2B5EF4-FFF2-40B4-BE49-F238E27FC236}">
                  <a16:creationId xmlns:a16="http://schemas.microsoft.com/office/drawing/2014/main" id="{A8132FBE-1B93-9840-875F-93A117CFA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2727325"/>
              <a:ext cx="300038" cy="177800"/>
            </a:xfrm>
            <a:custGeom>
              <a:avLst/>
              <a:gdLst>
                <a:gd name="T0" fmla="*/ 52 w 52"/>
                <a:gd name="T1" fmla="*/ 20 h 31"/>
                <a:gd name="T2" fmla="*/ 40 w 52"/>
                <a:gd name="T3" fmla="*/ 9 h 31"/>
                <a:gd name="T4" fmla="*/ 26 w 52"/>
                <a:gd name="T5" fmla="*/ 0 h 31"/>
                <a:gd name="T6" fmla="*/ 10 w 52"/>
                <a:gd name="T7" fmla="*/ 15 h 31"/>
                <a:gd name="T8" fmla="*/ 0 w 52"/>
                <a:gd name="T9" fmla="*/ 23 h 31"/>
                <a:gd name="T10" fmla="*/ 9 w 52"/>
                <a:gd name="T11" fmla="*/ 31 h 31"/>
                <a:gd name="T12" fmla="*/ 42 w 52"/>
                <a:gd name="T13" fmla="*/ 31 h 31"/>
                <a:gd name="T14" fmla="*/ 52 w 52"/>
                <a:gd name="T15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1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grp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A5209F7-95C6-4848-BB35-897487A9C303}"/>
              </a:ext>
            </a:extLst>
          </p:cNvPr>
          <p:cNvGrpSpPr/>
          <p:nvPr/>
        </p:nvGrpSpPr>
        <p:grpSpPr>
          <a:xfrm>
            <a:off x="1829194" y="5856153"/>
            <a:ext cx="451119" cy="451120"/>
            <a:chOff x="2625725" y="1733550"/>
            <a:chExt cx="755017" cy="755017"/>
          </a:xfrm>
        </p:grpSpPr>
        <p:sp>
          <p:nvSpPr>
            <p:cNvPr id="171" name="Freeform 475">
              <a:extLst>
                <a:ext uri="{FF2B5EF4-FFF2-40B4-BE49-F238E27FC236}">
                  <a16:creationId xmlns:a16="http://schemas.microsoft.com/office/drawing/2014/main" id="{2E6EB7FE-F84B-6B44-81D0-625D481D0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507" y="1788010"/>
              <a:ext cx="143577" cy="126249"/>
            </a:xfrm>
            <a:custGeom>
              <a:avLst/>
              <a:gdLst>
                <a:gd name="T0" fmla="*/ 58 w 58"/>
                <a:gd name="T1" fmla="*/ 11 h 51"/>
                <a:gd name="T2" fmla="*/ 0 w 58"/>
                <a:gd name="T3" fmla="*/ 0 h 51"/>
                <a:gd name="T4" fmla="*/ 3 w 5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1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2" name="Freeform 476">
              <a:extLst>
                <a:ext uri="{FF2B5EF4-FFF2-40B4-BE49-F238E27FC236}">
                  <a16:creationId xmlns:a16="http://schemas.microsoft.com/office/drawing/2014/main" id="{DF1FA42A-F6A5-654A-A2F9-4697B07A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529" y="2307857"/>
              <a:ext cx="160906" cy="126249"/>
            </a:xfrm>
            <a:custGeom>
              <a:avLst/>
              <a:gdLst>
                <a:gd name="T0" fmla="*/ 0 w 65"/>
                <a:gd name="T1" fmla="*/ 37 h 51"/>
                <a:gd name="T2" fmla="*/ 65 w 65"/>
                <a:gd name="T3" fmla="*/ 51 h 51"/>
                <a:gd name="T4" fmla="*/ 58 w 65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1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3" name="Freeform 477">
              <a:extLst>
                <a:ext uri="{FF2B5EF4-FFF2-40B4-BE49-F238E27FC236}">
                  <a16:creationId xmlns:a16="http://schemas.microsoft.com/office/drawing/2014/main" id="{2F83A4E8-8332-FD43-A5DA-B56FD4DFA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781" y="1788010"/>
              <a:ext cx="457961" cy="700557"/>
            </a:xfrm>
            <a:custGeom>
              <a:avLst/>
              <a:gdLst>
                <a:gd name="T0" fmla="*/ 31 w 51"/>
                <a:gd name="T1" fmla="*/ 0 h 78"/>
                <a:gd name="T2" fmla="*/ 51 w 51"/>
                <a:gd name="T3" fmla="*/ 36 h 78"/>
                <a:gd name="T4" fmla="*/ 9 w 51"/>
                <a:gd name="T5" fmla="*/ 78 h 78"/>
                <a:gd name="T6" fmla="*/ 0 w 51"/>
                <a:gd name="T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4" name="Freeform 478">
              <a:extLst>
                <a:ext uri="{FF2B5EF4-FFF2-40B4-BE49-F238E27FC236}">
                  <a16:creationId xmlns:a16="http://schemas.microsoft.com/office/drawing/2014/main" id="{5B6AB3CC-295B-7B41-A450-80DC2BD5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5" y="1733550"/>
              <a:ext cx="460436" cy="700557"/>
            </a:xfrm>
            <a:custGeom>
              <a:avLst/>
              <a:gdLst>
                <a:gd name="T0" fmla="*/ 20 w 51"/>
                <a:gd name="T1" fmla="*/ 78 h 78"/>
                <a:gd name="T2" fmla="*/ 0 w 51"/>
                <a:gd name="T3" fmla="*/ 42 h 78"/>
                <a:gd name="T4" fmla="*/ 42 w 51"/>
                <a:gd name="T5" fmla="*/ 0 h 78"/>
                <a:gd name="T6" fmla="*/ 51 w 51"/>
                <a:gd name="T7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78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60BA59CB-9E84-8240-98D4-EED51DCA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973" y="1930388"/>
              <a:ext cx="487665" cy="298749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 flipV="1">
            <a:off x="7207361" y="5209234"/>
            <a:ext cx="0" cy="468463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D7F4F45-196A-794E-9AE5-36E6DA46EEB5}"/>
              </a:ext>
            </a:extLst>
          </p:cNvPr>
          <p:cNvGrpSpPr/>
          <p:nvPr/>
        </p:nvGrpSpPr>
        <p:grpSpPr>
          <a:xfrm>
            <a:off x="1793518" y="3867566"/>
            <a:ext cx="494148" cy="304479"/>
            <a:chOff x="1068228" y="4194652"/>
            <a:chExt cx="628643" cy="38734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3CD76E-6144-DA4D-8FE8-C4F5DAD57881}"/>
                </a:ext>
              </a:extLst>
            </p:cNvPr>
            <p:cNvGrpSpPr/>
            <p:nvPr/>
          </p:nvGrpSpPr>
          <p:grpSpPr>
            <a:xfrm>
              <a:off x="1068228" y="4194652"/>
              <a:ext cx="628643" cy="387349"/>
              <a:chOff x="1068228" y="4194652"/>
              <a:chExt cx="628643" cy="387349"/>
            </a:xfrm>
          </p:grpSpPr>
          <p:grpSp>
            <p:nvGrpSpPr>
              <p:cNvPr id="180" name="Group 8">
                <a:extLst>
                  <a:ext uri="{FF2B5EF4-FFF2-40B4-BE49-F238E27FC236}">
                    <a16:creationId xmlns:a16="http://schemas.microsoft.com/office/drawing/2014/main" id="{027AD587-56AB-414E-88D7-54BA06AC06C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8228" y="4194652"/>
                <a:ext cx="387490" cy="387349"/>
                <a:chOff x="2462" y="786"/>
                <a:chExt cx="2753" cy="2752"/>
              </a:xfrm>
            </p:grpSpPr>
            <p:sp>
              <p:nvSpPr>
                <p:cNvPr id="183" name="Freeform 9">
                  <a:extLst>
                    <a:ext uri="{FF2B5EF4-FFF2-40B4-BE49-F238E27FC236}">
                      <a16:creationId xmlns:a16="http://schemas.microsoft.com/office/drawing/2014/main" id="{9514D966-C415-3144-9746-63F13550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2" y="2433"/>
                  <a:ext cx="2753" cy="1105"/>
                </a:xfrm>
                <a:custGeom>
                  <a:avLst/>
                  <a:gdLst>
                    <a:gd name="T0" fmla="*/ 0 w 1559"/>
                    <a:gd name="T1" fmla="*/ 625 h 625"/>
                    <a:gd name="T2" fmla="*/ 0 w 1559"/>
                    <a:gd name="T3" fmla="*/ 566 h 625"/>
                    <a:gd name="T4" fmla="*/ 438 w 1559"/>
                    <a:gd name="T5" fmla="*/ 0 h 625"/>
                    <a:gd name="T6" fmla="*/ 1121 w 1559"/>
                    <a:gd name="T7" fmla="*/ 0 h 625"/>
                    <a:gd name="T8" fmla="*/ 1559 w 1559"/>
                    <a:gd name="T9" fmla="*/ 566 h 625"/>
                    <a:gd name="T10" fmla="*/ 1559 w 1559"/>
                    <a:gd name="T11" fmla="*/ 625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9" h="625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84" name="Oval 10">
                  <a:extLst>
                    <a:ext uri="{FF2B5EF4-FFF2-40B4-BE49-F238E27FC236}">
                      <a16:creationId xmlns:a16="http://schemas.microsoft.com/office/drawing/2014/main" id="{82FED480-DC76-8E41-9DD3-971542ECB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3" y="786"/>
                  <a:ext cx="1510" cy="1511"/>
                </a:xfrm>
                <a:prstGeom prst="ellipse">
                  <a:avLst/>
                </a:prstGeom>
                <a:noFill/>
                <a:ln w="25400" cap="flat">
                  <a:solidFill>
                    <a:srgbClr val="22BEE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  <p:sp>
            <p:nvSpPr>
              <p:cNvPr id="181" name="Freeform 182">
                <a:extLst>
                  <a:ext uri="{FF2B5EF4-FFF2-40B4-BE49-F238E27FC236}">
                    <a16:creationId xmlns:a16="http://schemas.microsoft.com/office/drawing/2014/main" id="{4D526814-7276-6842-9528-9BB48E128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037" y="4214927"/>
                <a:ext cx="296834" cy="300370"/>
              </a:xfrm>
              <a:custGeom>
                <a:avLst/>
                <a:gdLst>
                  <a:gd name="T0" fmla="*/ 14 w 152"/>
                  <a:gd name="T1" fmla="*/ 204 h 204"/>
                  <a:gd name="T2" fmla="*/ 152 w 152"/>
                  <a:gd name="T3" fmla="*/ 204 h 204"/>
                  <a:gd name="T4" fmla="*/ 152 w 152"/>
                  <a:gd name="T5" fmla="*/ 0 h 204"/>
                  <a:gd name="T6" fmla="*/ 0 w 152"/>
                  <a:gd name="T7" fmla="*/ 0 h 204"/>
                  <a:gd name="connsiteX0" fmla="*/ 4184 w 13263"/>
                  <a:gd name="connsiteY0" fmla="*/ 10000 h 10000"/>
                  <a:gd name="connsiteX1" fmla="*/ 13263 w 13263"/>
                  <a:gd name="connsiteY1" fmla="*/ 10000 h 10000"/>
                  <a:gd name="connsiteX2" fmla="*/ 13263 w 13263"/>
                  <a:gd name="connsiteY2" fmla="*/ 0 h 10000"/>
                  <a:gd name="connsiteX3" fmla="*/ 0 w 13263"/>
                  <a:gd name="connsiteY3" fmla="*/ 10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3" h="1000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82" name="Freeform 183">
                <a:extLst>
                  <a:ext uri="{FF2B5EF4-FFF2-40B4-BE49-F238E27FC236}">
                    <a16:creationId xmlns:a16="http://schemas.microsoft.com/office/drawing/2014/main" id="{7F46C780-5196-774B-A45F-7C5ED68B9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5458" y="4267933"/>
                <a:ext cx="132516" cy="172272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179" name="Freeform 181">
              <a:extLst>
                <a:ext uri="{FF2B5EF4-FFF2-40B4-BE49-F238E27FC236}">
                  <a16:creationId xmlns:a16="http://schemas.microsoft.com/office/drawing/2014/main" id="{D7469761-F86F-0D4D-A62F-7F2BB7416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26" y="4417476"/>
              <a:ext cx="42700" cy="150185"/>
            </a:xfrm>
            <a:custGeom>
              <a:avLst/>
              <a:gdLst>
                <a:gd name="T0" fmla="*/ 22 w 29"/>
                <a:gd name="T1" fmla="*/ 0 h 102"/>
                <a:gd name="T2" fmla="*/ 7 w 29"/>
                <a:gd name="T3" fmla="*/ 0 h 102"/>
                <a:gd name="T4" fmla="*/ 0 w 29"/>
                <a:gd name="T5" fmla="*/ 88 h 102"/>
                <a:gd name="T6" fmla="*/ 14 w 29"/>
                <a:gd name="T7" fmla="*/ 102 h 102"/>
                <a:gd name="T8" fmla="*/ 29 w 29"/>
                <a:gd name="T9" fmla="*/ 88 h 102"/>
                <a:gd name="T10" fmla="*/ 22 w 29"/>
                <a:gd name="T11" fmla="*/ 0 h 102"/>
                <a:gd name="T12" fmla="*/ 22 w 29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02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10B2106-3636-D449-9339-FBC0BB6A7C39}"/>
              </a:ext>
            </a:extLst>
          </p:cNvPr>
          <p:cNvGrpSpPr/>
          <p:nvPr/>
        </p:nvGrpSpPr>
        <p:grpSpPr>
          <a:xfrm>
            <a:off x="10172395" y="3180427"/>
            <a:ext cx="539917" cy="539917"/>
            <a:chOff x="1957387" y="4729162"/>
            <a:chExt cx="530226" cy="530226"/>
          </a:xfrm>
        </p:grpSpPr>
        <p:sp>
          <p:nvSpPr>
            <p:cNvPr id="186" name="Freeform 642">
              <a:extLst>
                <a:ext uri="{FF2B5EF4-FFF2-40B4-BE49-F238E27FC236}">
                  <a16:creationId xmlns:a16="http://schemas.microsoft.com/office/drawing/2014/main" id="{389C907B-2291-604E-B13B-78D6D384F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7" y="4729162"/>
              <a:ext cx="530225" cy="415925"/>
            </a:xfrm>
            <a:custGeom>
              <a:avLst/>
              <a:gdLst>
                <a:gd name="T0" fmla="*/ 42 w 92"/>
                <a:gd name="T1" fmla="*/ 72 h 72"/>
                <a:gd name="T2" fmla="*/ 8 w 92"/>
                <a:gd name="T3" fmla="*/ 72 h 72"/>
                <a:gd name="T4" fmla="*/ 0 w 92"/>
                <a:gd name="T5" fmla="*/ 64 h 72"/>
                <a:gd name="T6" fmla="*/ 0 w 92"/>
                <a:gd name="T7" fmla="*/ 8 h 72"/>
                <a:gd name="T8" fmla="*/ 8 w 92"/>
                <a:gd name="T9" fmla="*/ 0 h 72"/>
                <a:gd name="T10" fmla="*/ 84 w 92"/>
                <a:gd name="T11" fmla="*/ 0 h 72"/>
                <a:gd name="T12" fmla="*/ 92 w 92"/>
                <a:gd name="T13" fmla="*/ 8 h 72"/>
                <a:gd name="T14" fmla="*/ 92 w 92"/>
                <a:gd name="T1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72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7" name="Line 643">
              <a:extLst>
                <a:ext uri="{FF2B5EF4-FFF2-40B4-BE49-F238E27FC236}">
                  <a16:creationId xmlns:a16="http://schemas.microsoft.com/office/drawing/2014/main" id="{BCCBF29B-EBC5-054A-ACDD-98781918F2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387" y="4845050"/>
              <a:ext cx="53022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8" name="Oval 644">
              <a:extLst>
                <a:ext uri="{FF2B5EF4-FFF2-40B4-BE49-F238E27FC236}">
                  <a16:creationId xmlns:a16="http://schemas.microsoft.com/office/drawing/2014/main" id="{3B1FA2A3-EED4-6549-893B-F5432092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650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89" name="Oval 645">
              <a:extLst>
                <a:ext uri="{FF2B5EF4-FFF2-40B4-BE49-F238E27FC236}">
                  <a16:creationId xmlns:a16="http://schemas.microsoft.com/office/drawing/2014/main" id="{E15A6540-1C44-E547-8053-3AE192A5A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00" y="4775200"/>
              <a:ext cx="22225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0" name="Oval 646">
              <a:extLst>
                <a:ext uri="{FF2B5EF4-FFF2-40B4-BE49-F238E27FC236}">
                  <a16:creationId xmlns:a16="http://schemas.microsoft.com/office/drawing/2014/main" id="{4328DC3B-DAE1-2C43-BF90-C6E4BFAE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762" y="4775200"/>
              <a:ext cx="23813" cy="23813"/>
            </a:xfrm>
            <a:prstGeom prst="ellips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1" name="Oval 647">
              <a:extLst>
                <a:ext uri="{FF2B5EF4-FFF2-40B4-BE49-F238E27FC236}">
                  <a16:creationId xmlns:a16="http://schemas.microsoft.com/office/drawing/2014/main" id="{C85C663A-0578-F04C-A8AD-78DF0620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5837" y="5029200"/>
              <a:ext cx="173038" cy="173038"/>
            </a:xfrm>
            <a:prstGeom prst="ellips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2" name="Line 648">
              <a:extLst>
                <a:ext uri="{FF2B5EF4-FFF2-40B4-BE49-F238E27FC236}">
                  <a16:creationId xmlns:a16="http://schemas.microsoft.com/office/drawing/2014/main" id="{946D5A10-DA67-1C4A-81FB-26F240ADD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650" y="5178425"/>
              <a:ext cx="80963" cy="80963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3" name="Line 649">
              <a:extLst>
                <a:ext uri="{FF2B5EF4-FFF2-40B4-BE49-F238E27FC236}">
                  <a16:creationId xmlns:a16="http://schemas.microsoft.com/office/drawing/2014/main" id="{89FB0B75-2EC6-7C44-A7C6-1736E0395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4" name="Line 650">
              <a:extLst>
                <a:ext uri="{FF2B5EF4-FFF2-40B4-BE49-F238E27FC236}">
                  <a16:creationId xmlns:a16="http://schemas.microsoft.com/office/drawing/2014/main" id="{C6F74341-DF3B-A044-9C71-E8D65C5BA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5051425"/>
              <a:ext cx="4603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5" name="Line 651">
              <a:extLst>
                <a:ext uri="{FF2B5EF4-FFF2-40B4-BE49-F238E27FC236}">
                  <a16:creationId xmlns:a16="http://schemas.microsoft.com/office/drawing/2014/main" id="{615CA75B-8C13-E048-986A-0450B1478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5650" y="498316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6" name="Line 652">
              <a:extLst>
                <a:ext uri="{FF2B5EF4-FFF2-40B4-BE49-F238E27FC236}">
                  <a16:creationId xmlns:a16="http://schemas.microsoft.com/office/drawing/2014/main" id="{57D220BA-5195-3A48-8DE5-A338A2696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7725" y="5051425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7" name="Line 653">
              <a:extLst>
                <a:ext uri="{FF2B5EF4-FFF2-40B4-BE49-F238E27FC236}">
                  <a16:creationId xmlns:a16="http://schemas.microsoft.com/office/drawing/2014/main" id="{4952C195-8F99-BD46-9BEE-219F2E60E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575" y="4983162"/>
              <a:ext cx="114300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8" name="Line 654">
              <a:extLst>
                <a:ext uri="{FF2B5EF4-FFF2-40B4-BE49-F238E27FC236}">
                  <a16:creationId xmlns:a16="http://schemas.microsoft.com/office/drawing/2014/main" id="{9A739BC4-B646-5A41-AFD0-65E0C2819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3762" y="4913312"/>
              <a:ext cx="115888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99" name="Line 655">
              <a:extLst>
                <a:ext uri="{FF2B5EF4-FFF2-40B4-BE49-F238E27FC236}">
                  <a16:creationId xmlns:a16="http://schemas.microsoft.com/office/drawing/2014/main" id="{EB65915C-803A-D047-838D-0DA02140C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687" y="4913312"/>
              <a:ext cx="92075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00" name="Line 656">
              <a:extLst>
                <a:ext uri="{FF2B5EF4-FFF2-40B4-BE49-F238E27FC236}">
                  <a16:creationId xmlns:a16="http://schemas.microsoft.com/office/drawing/2014/main" id="{D2A7DBE3-B12A-7343-B611-09A70256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9500" y="4983162"/>
              <a:ext cx="68263" cy="0"/>
            </a:xfrm>
            <a:prstGeom prst="line">
              <a:avLst/>
            </a:pr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1DEB974-942C-BE40-BB93-1D44BA22A1EA}"/>
              </a:ext>
            </a:extLst>
          </p:cNvPr>
          <p:cNvSpPr/>
          <p:nvPr/>
        </p:nvSpPr>
        <p:spPr>
          <a:xfrm>
            <a:off x="3161623" y="2383970"/>
            <a:ext cx="544168" cy="3890753"/>
          </a:xfrm>
          <a:prstGeom prst="rect">
            <a:avLst/>
          </a:prstGeom>
          <a:pattFill prst="wdUpDiag">
            <a:fgClr>
              <a:srgbClr val="22BEE8"/>
            </a:fgClr>
            <a:bgClr>
              <a:srgbClr val="FFFFFF"/>
            </a:bgClr>
          </a:pattFill>
          <a:ln w="28575" cap="flat" cmpd="sng" algn="ctr">
            <a:solidFill>
              <a:srgbClr val="22BE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Trebuchet MS"/>
              <a:sym typeface="Arial"/>
              <a:rtl val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DCA30E6-F714-9D40-B461-8430F65E4762}"/>
              </a:ext>
            </a:extLst>
          </p:cNvPr>
          <p:cNvGrpSpPr/>
          <p:nvPr/>
        </p:nvGrpSpPr>
        <p:grpSpPr>
          <a:xfrm>
            <a:off x="10169185" y="2230543"/>
            <a:ext cx="543127" cy="426045"/>
            <a:chOff x="4614689" y="4481841"/>
            <a:chExt cx="515181" cy="404124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CEAF0F8-DD07-4145-B886-31FA27304693}"/>
                </a:ext>
              </a:extLst>
            </p:cNvPr>
            <p:cNvGrpSpPr/>
            <p:nvPr/>
          </p:nvGrpSpPr>
          <p:grpSpPr>
            <a:xfrm>
              <a:off x="4689689" y="4567798"/>
              <a:ext cx="349036" cy="255028"/>
              <a:chOff x="10313646" y="4155946"/>
              <a:chExt cx="263983" cy="202181"/>
            </a:xfrm>
          </p:grpSpPr>
          <p:sp>
            <p:nvSpPr>
              <p:cNvPr id="205" name="Freeform 183">
                <a:extLst>
                  <a:ext uri="{FF2B5EF4-FFF2-40B4-BE49-F238E27FC236}">
                    <a16:creationId xmlns:a16="http://schemas.microsoft.com/office/drawing/2014/main" id="{0C61E874-4EBC-E04A-A784-B52B70295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0660" y="4155946"/>
                <a:ext cx="106969" cy="139060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06" name="Freeform 183">
                <a:extLst>
                  <a:ext uri="{FF2B5EF4-FFF2-40B4-BE49-F238E27FC236}">
                    <a16:creationId xmlns:a16="http://schemas.microsoft.com/office/drawing/2014/main" id="{60E0D969-5D49-9044-AA1C-363F462664E0}"/>
                  </a:ext>
                </a:extLst>
              </p:cNvPr>
              <p:cNvSpPr>
                <a:spLocks/>
              </p:cNvSpPr>
              <p:nvPr/>
            </p:nvSpPr>
            <p:spPr bwMode="auto">
              <a:xfrm rot="2895180">
                <a:off x="10329692" y="4235113"/>
                <a:ext cx="106968" cy="139059"/>
              </a:xfrm>
              <a:custGeom>
                <a:avLst/>
                <a:gdLst>
                  <a:gd name="T0" fmla="*/ 0 w 90"/>
                  <a:gd name="T1" fmla="*/ 117 h 117"/>
                  <a:gd name="T2" fmla="*/ 25 w 90"/>
                  <a:gd name="T3" fmla="*/ 44 h 117"/>
                  <a:gd name="T4" fmla="*/ 69 w 90"/>
                  <a:gd name="T5" fmla="*/ 66 h 117"/>
                  <a:gd name="T6" fmla="*/ 90 w 90"/>
                  <a:gd name="T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7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22225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59E620ED-09CD-734D-86F6-C31F5DCD3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689" y="4481841"/>
              <a:ext cx="515181" cy="404124"/>
            </a:xfrm>
            <a:custGeom>
              <a:avLst/>
              <a:gdLst>
                <a:gd name="T0" fmla="*/ 92 w 92"/>
                <a:gd name="T1" fmla="*/ 64 h 72"/>
                <a:gd name="T2" fmla="*/ 84 w 92"/>
                <a:gd name="T3" fmla="*/ 72 h 72"/>
                <a:gd name="T4" fmla="*/ 8 w 92"/>
                <a:gd name="T5" fmla="*/ 72 h 72"/>
                <a:gd name="T6" fmla="*/ 0 w 92"/>
                <a:gd name="T7" fmla="*/ 64 h 72"/>
                <a:gd name="T8" fmla="*/ 0 w 92"/>
                <a:gd name="T9" fmla="*/ 8 h 72"/>
                <a:gd name="T10" fmla="*/ 8 w 92"/>
                <a:gd name="T11" fmla="*/ 0 h 72"/>
                <a:gd name="T12" fmla="*/ 84 w 92"/>
                <a:gd name="T13" fmla="*/ 0 h 72"/>
                <a:gd name="T14" fmla="*/ 92 w 92"/>
                <a:gd name="T15" fmla="*/ 8 h 72"/>
                <a:gd name="T16" fmla="*/ 92 w 92"/>
                <a:gd name="T1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1597637" y="1712718"/>
            <a:ext cx="89159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</a:t>
            </a:r>
            <a:b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Sources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E70E35C-69B6-3349-A9EE-E22E557478EE}"/>
              </a:ext>
            </a:extLst>
          </p:cNvPr>
          <p:cNvSpPr txBox="1"/>
          <p:nvPr/>
        </p:nvSpPr>
        <p:spPr>
          <a:xfrm>
            <a:off x="2884879" y="1629492"/>
            <a:ext cx="1159292" cy="5570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ETL / ELT /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Streaming</a:t>
            </a:r>
            <a:endParaRPr lang="en-US" sz="1400" b="1" kern="0" dirty="0">
              <a:solidFill>
                <a:srgbClr val="148BC0"/>
              </a:solidFill>
              <a:latin typeface="Avenir Medium"/>
              <a:cs typeface="Arial" panose="020B0604020202020204" pitchFamily="34" charset="0"/>
              <a:sym typeface="Arial"/>
              <a:rtl val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C2AA6AC-BF20-8343-B88D-846D5A586D94}"/>
              </a:ext>
            </a:extLst>
          </p:cNvPr>
          <p:cNvSpPr txBox="1"/>
          <p:nvPr/>
        </p:nvSpPr>
        <p:spPr>
          <a:xfrm>
            <a:off x="9790001" y="1768017"/>
            <a:ext cx="1308371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BI / Analytics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A93CF77-5CCB-6748-B738-FB1AAA177D04}"/>
              </a:ext>
            </a:extLst>
          </p:cNvPr>
          <p:cNvGrpSpPr/>
          <p:nvPr/>
        </p:nvGrpSpPr>
        <p:grpSpPr>
          <a:xfrm>
            <a:off x="1820553" y="5273367"/>
            <a:ext cx="464136" cy="464135"/>
            <a:chOff x="4537075" y="2743200"/>
            <a:chExt cx="1243013" cy="1243013"/>
          </a:xfrm>
        </p:grpSpPr>
        <p:sp>
          <p:nvSpPr>
            <p:cNvPr id="211" name="Freeform 1">
              <a:extLst>
                <a:ext uri="{FF2B5EF4-FFF2-40B4-BE49-F238E27FC236}">
                  <a16:creationId xmlns:a16="http://schemas.microsoft.com/office/drawing/2014/main" id="{B95658BE-809D-4A4C-8D1B-91635B0FF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5" y="2743200"/>
              <a:ext cx="1243013" cy="1243013"/>
            </a:xfrm>
            <a:custGeom>
              <a:avLst/>
              <a:gdLst>
                <a:gd name="T0" fmla="*/ 3451 w 3452"/>
                <a:gd name="T1" fmla="*/ 1722 h 3451"/>
                <a:gd name="T2" fmla="*/ 3141 w 3452"/>
                <a:gd name="T3" fmla="*/ 2705 h 3451"/>
                <a:gd name="T4" fmla="*/ 1722 w 3452"/>
                <a:gd name="T5" fmla="*/ 3450 h 3451"/>
                <a:gd name="T6" fmla="*/ 0 w 3452"/>
                <a:gd name="T7" fmla="*/ 1731 h 3451"/>
                <a:gd name="T8" fmla="*/ 417 w 3452"/>
                <a:gd name="T9" fmla="*/ 607 h 3451"/>
                <a:gd name="T10" fmla="*/ 1722 w 3452"/>
                <a:gd name="T11" fmla="*/ 0 h 3451"/>
                <a:gd name="T12" fmla="*/ 3451 w 3452"/>
                <a:gd name="T13" fmla="*/ 1722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2" h="3451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2" name="Freeform 2">
              <a:extLst>
                <a:ext uri="{FF2B5EF4-FFF2-40B4-BE49-F238E27FC236}">
                  <a16:creationId xmlns:a16="http://schemas.microsoft.com/office/drawing/2014/main" id="{A940593A-30DE-8049-95E3-3F77A2C89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992438"/>
              <a:ext cx="219075" cy="217487"/>
            </a:xfrm>
            <a:custGeom>
              <a:avLst/>
              <a:gdLst>
                <a:gd name="T0" fmla="*/ 606 w 607"/>
                <a:gd name="T1" fmla="*/ 303 h 604"/>
                <a:gd name="T2" fmla="*/ 567 w 607"/>
                <a:gd name="T3" fmla="*/ 453 h 604"/>
                <a:gd name="T4" fmla="*/ 453 w 607"/>
                <a:gd name="T5" fmla="*/ 563 h 604"/>
                <a:gd name="T6" fmla="*/ 303 w 607"/>
                <a:gd name="T7" fmla="*/ 603 h 604"/>
                <a:gd name="T8" fmla="*/ 153 w 607"/>
                <a:gd name="T9" fmla="*/ 563 h 604"/>
                <a:gd name="T10" fmla="*/ 40 w 607"/>
                <a:gd name="T11" fmla="*/ 453 h 604"/>
                <a:gd name="T12" fmla="*/ 0 w 607"/>
                <a:gd name="T13" fmla="*/ 303 h 604"/>
                <a:gd name="T14" fmla="*/ 40 w 607"/>
                <a:gd name="T15" fmla="*/ 150 h 604"/>
                <a:gd name="T16" fmla="*/ 153 w 607"/>
                <a:gd name="T17" fmla="*/ 39 h 604"/>
                <a:gd name="T18" fmla="*/ 303 w 607"/>
                <a:gd name="T19" fmla="*/ 0 h 604"/>
                <a:gd name="T20" fmla="*/ 453 w 607"/>
                <a:gd name="T21" fmla="*/ 39 h 604"/>
                <a:gd name="T22" fmla="*/ 567 w 607"/>
                <a:gd name="T23" fmla="*/ 150 h 604"/>
                <a:gd name="T24" fmla="*/ 606 w 607"/>
                <a:gd name="T25" fmla="*/ 3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604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3" name="Freeform 3">
              <a:extLst>
                <a:ext uri="{FF2B5EF4-FFF2-40B4-BE49-F238E27FC236}">
                  <a16:creationId xmlns:a16="http://schemas.microsoft.com/office/drawing/2014/main" id="{5FAB727B-33A6-6247-9240-0EE0E5B6B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663" y="3417888"/>
              <a:ext cx="373062" cy="374650"/>
            </a:xfrm>
            <a:custGeom>
              <a:avLst/>
              <a:gdLst>
                <a:gd name="T0" fmla="*/ 1036 w 1037"/>
                <a:gd name="T1" fmla="*/ 521 h 1039"/>
                <a:gd name="T2" fmla="*/ 968 w 1037"/>
                <a:gd name="T3" fmla="*/ 778 h 1039"/>
                <a:gd name="T4" fmla="*/ 779 w 1037"/>
                <a:gd name="T5" fmla="*/ 968 h 1039"/>
                <a:gd name="T6" fmla="*/ 518 w 1037"/>
                <a:gd name="T7" fmla="*/ 1038 h 1039"/>
                <a:gd name="T8" fmla="*/ 258 w 1037"/>
                <a:gd name="T9" fmla="*/ 968 h 1039"/>
                <a:gd name="T10" fmla="*/ 68 w 1037"/>
                <a:gd name="T11" fmla="*/ 778 h 1039"/>
                <a:gd name="T12" fmla="*/ 0 w 1037"/>
                <a:gd name="T13" fmla="*/ 521 h 1039"/>
                <a:gd name="T14" fmla="*/ 68 w 1037"/>
                <a:gd name="T15" fmla="*/ 260 h 1039"/>
                <a:gd name="T16" fmla="*/ 258 w 1037"/>
                <a:gd name="T17" fmla="*/ 70 h 1039"/>
                <a:gd name="T18" fmla="*/ 518 w 1037"/>
                <a:gd name="T19" fmla="*/ 0 h 1039"/>
                <a:gd name="T20" fmla="*/ 779 w 1037"/>
                <a:gd name="T21" fmla="*/ 70 h 1039"/>
                <a:gd name="T22" fmla="*/ 968 w 1037"/>
                <a:gd name="T23" fmla="*/ 260 h 1039"/>
                <a:gd name="T24" fmla="*/ 1036 w 1037"/>
                <a:gd name="T25" fmla="*/ 52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7" h="1039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4" name="Freeform 4">
              <a:extLst>
                <a:ext uri="{FF2B5EF4-FFF2-40B4-BE49-F238E27FC236}">
                  <a16:creationId xmlns:a16="http://schemas.microsoft.com/office/drawing/2014/main" id="{BAE7CC95-BF0D-6944-BB00-91893E23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300" y="3170238"/>
              <a:ext cx="274638" cy="273050"/>
            </a:xfrm>
            <a:custGeom>
              <a:avLst/>
              <a:gdLst>
                <a:gd name="T0" fmla="*/ 763 w 764"/>
                <a:gd name="T1" fmla="*/ 380 h 760"/>
                <a:gd name="T2" fmla="*/ 711 w 764"/>
                <a:gd name="T3" fmla="*/ 570 h 760"/>
                <a:gd name="T4" fmla="*/ 573 w 764"/>
                <a:gd name="T5" fmla="*/ 707 h 760"/>
                <a:gd name="T6" fmla="*/ 383 w 764"/>
                <a:gd name="T7" fmla="*/ 759 h 760"/>
                <a:gd name="T8" fmla="*/ 190 w 764"/>
                <a:gd name="T9" fmla="*/ 707 h 760"/>
                <a:gd name="T10" fmla="*/ 52 w 764"/>
                <a:gd name="T11" fmla="*/ 570 h 760"/>
                <a:gd name="T12" fmla="*/ 0 w 764"/>
                <a:gd name="T13" fmla="*/ 380 h 760"/>
                <a:gd name="T14" fmla="*/ 52 w 764"/>
                <a:gd name="T15" fmla="*/ 190 h 760"/>
                <a:gd name="T16" fmla="*/ 190 w 764"/>
                <a:gd name="T17" fmla="*/ 49 h 760"/>
                <a:gd name="T18" fmla="*/ 383 w 764"/>
                <a:gd name="T19" fmla="*/ 0 h 760"/>
                <a:gd name="T20" fmla="*/ 573 w 764"/>
                <a:gd name="T21" fmla="*/ 49 h 760"/>
                <a:gd name="T22" fmla="*/ 711 w 764"/>
                <a:gd name="T23" fmla="*/ 190 h 760"/>
                <a:gd name="T24" fmla="*/ 763 w 764"/>
                <a:gd name="T25" fmla="*/ 38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4" h="76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5" name="Freeform 5">
              <a:extLst>
                <a:ext uri="{FF2B5EF4-FFF2-40B4-BE49-F238E27FC236}">
                  <a16:creationId xmlns:a16="http://schemas.microsoft.com/office/drawing/2014/main" id="{55D66247-D749-A542-A4AD-5689D822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3711575"/>
              <a:ext cx="485775" cy="74613"/>
            </a:xfrm>
            <a:custGeom>
              <a:avLst/>
              <a:gdLst>
                <a:gd name="T0" fmla="*/ 0 w 1349"/>
                <a:gd name="T1" fmla="*/ 0 h 206"/>
                <a:gd name="T2" fmla="*/ 959 w 1349"/>
                <a:gd name="T3" fmla="*/ 205 h 206"/>
                <a:gd name="T4" fmla="*/ 1348 w 1349"/>
                <a:gd name="T5" fmla="*/ 17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9" h="206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6" name="Freeform 6">
              <a:extLst>
                <a:ext uri="{FF2B5EF4-FFF2-40B4-BE49-F238E27FC236}">
                  <a16:creationId xmlns:a16="http://schemas.microsoft.com/office/drawing/2014/main" id="{CDB5D337-FCBF-484C-A7C1-D4CC2B23C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963" y="3000375"/>
              <a:ext cx="187325" cy="487363"/>
            </a:xfrm>
            <a:custGeom>
              <a:avLst/>
              <a:gdLst>
                <a:gd name="T0" fmla="*/ 0 w 519"/>
                <a:gd name="T1" fmla="*/ 0 h 1352"/>
                <a:gd name="T2" fmla="*/ 518 w 519"/>
                <a:gd name="T3" fmla="*/ 1351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9" h="1352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FC671D84-D966-DC44-BD6B-F3134690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779713"/>
              <a:ext cx="47625" cy="220662"/>
            </a:xfrm>
            <a:custGeom>
              <a:avLst/>
              <a:gdLst>
                <a:gd name="T0" fmla="*/ 132 w 133"/>
                <a:gd name="T1" fmla="*/ 613 h 614"/>
                <a:gd name="T2" fmla="*/ 0 w 133"/>
                <a:gd name="T3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3" h="614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8" name="Freeform 8">
              <a:extLst>
                <a:ext uri="{FF2B5EF4-FFF2-40B4-BE49-F238E27FC236}">
                  <a16:creationId xmlns:a16="http://schemas.microsoft.com/office/drawing/2014/main" id="{BC62AAD4-2DFE-7043-B80D-D9DF080EC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3192463"/>
              <a:ext cx="204787" cy="115887"/>
            </a:xfrm>
            <a:custGeom>
              <a:avLst/>
              <a:gdLst>
                <a:gd name="T0" fmla="*/ 570 w 571"/>
                <a:gd name="T1" fmla="*/ 319 h 320"/>
                <a:gd name="T2" fmla="*/ 0 w 571"/>
                <a:gd name="T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1" h="32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19" name="Freeform 9">
              <a:extLst>
                <a:ext uri="{FF2B5EF4-FFF2-40B4-BE49-F238E27FC236}">
                  <a16:creationId xmlns:a16="http://schemas.microsoft.com/office/drawing/2014/main" id="{B942A9A9-4699-7A4F-8FC4-8EA460D9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3243263"/>
              <a:ext cx="174625" cy="71437"/>
            </a:xfrm>
            <a:custGeom>
              <a:avLst/>
              <a:gdLst>
                <a:gd name="T0" fmla="*/ 484 w 485"/>
                <a:gd name="T1" fmla="*/ 0 h 200"/>
                <a:gd name="T2" fmla="*/ 0 w 485"/>
                <a:gd name="T3" fmla="*/ 1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5" h="20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0" name="Freeform 10">
              <a:extLst>
                <a:ext uri="{FF2B5EF4-FFF2-40B4-BE49-F238E27FC236}">
                  <a16:creationId xmlns:a16="http://schemas.microsoft.com/office/drawing/2014/main" id="{19A26E1E-F120-1943-B622-2E4E56841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950" y="2951163"/>
              <a:ext cx="236538" cy="142875"/>
            </a:xfrm>
            <a:custGeom>
              <a:avLst/>
              <a:gdLst>
                <a:gd name="T0" fmla="*/ 658 w 659"/>
                <a:gd name="T1" fmla="*/ 398 h 399"/>
                <a:gd name="T2" fmla="*/ 0 w 659"/>
                <a:gd name="T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9" h="399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1" name="Freeform 11">
              <a:extLst>
                <a:ext uri="{FF2B5EF4-FFF2-40B4-BE49-F238E27FC236}">
                  <a16:creationId xmlns:a16="http://schemas.microsoft.com/office/drawing/2014/main" id="{233E04CE-1C2C-6A43-8634-55E40798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325" y="2867025"/>
              <a:ext cx="392113" cy="242888"/>
            </a:xfrm>
            <a:custGeom>
              <a:avLst/>
              <a:gdLst>
                <a:gd name="T0" fmla="*/ 1088 w 1089"/>
                <a:gd name="T1" fmla="*/ 0 h 675"/>
                <a:gd name="T2" fmla="*/ 0 w 1089"/>
                <a:gd name="T3" fmla="*/ 6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89" h="675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3A424A01-3A2E-D241-9EFB-4D9981A7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413" y="3568700"/>
              <a:ext cx="222250" cy="71438"/>
            </a:xfrm>
            <a:custGeom>
              <a:avLst/>
              <a:gdLst>
                <a:gd name="T0" fmla="*/ 616 w 617"/>
                <a:gd name="T1" fmla="*/ 199 h 200"/>
                <a:gd name="T2" fmla="*/ 0 w 617"/>
                <a:gd name="T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7" h="20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3" name="Freeform 13">
              <a:extLst>
                <a:ext uri="{FF2B5EF4-FFF2-40B4-BE49-F238E27FC236}">
                  <a16:creationId xmlns:a16="http://schemas.microsoft.com/office/drawing/2014/main" id="{10EDF0A9-63F2-1C43-B510-CE6A417C8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0" y="3424238"/>
              <a:ext cx="214313" cy="155575"/>
            </a:xfrm>
            <a:custGeom>
              <a:avLst/>
              <a:gdLst>
                <a:gd name="T0" fmla="*/ 595 w 596"/>
                <a:gd name="T1" fmla="*/ 0 h 433"/>
                <a:gd name="T2" fmla="*/ 0 w 596"/>
                <a:gd name="T3" fmla="*/ 43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6" h="433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24" name="Freeform 14">
              <a:extLst>
                <a:ext uri="{FF2B5EF4-FFF2-40B4-BE49-F238E27FC236}">
                  <a16:creationId xmlns:a16="http://schemas.microsoft.com/office/drawing/2014/main" id="{86F34A16-9F6D-B34A-9AD5-6D67CA2D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788" y="2921000"/>
              <a:ext cx="57150" cy="274638"/>
            </a:xfrm>
            <a:custGeom>
              <a:avLst/>
              <a:gdLst>
                <a:gd name="T0" fmla="*/ 156 w 157"/>
                <a:gd name="T1" fmla="*/ 0 h 761"/>
                <a:gd name="T2" fmla="*/ 0 w 157"/>
                <a:gd name="T3" fmla="*/ 76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" h="761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25400" cap="flat">
              <a:solidFill>
                <a:srgbClr val="22BEE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4D6ED9E-EE1A-8F48-AD78-A5A6C40F6E78}"/>
              </a:ext>
            </a:extLst>
          </p:cNvPr>
          <p:cNvGrpSpPr/>
          <p:nvPr/>
        </p:nvGrpSpPr>
        <p:grpSpPr>
          <a:xfrm>
            <a:off x="1848717" y="2447351"/>
            <a:ext cx="419799" cy="428699"/>
            <a:chOff x="2574071" y="2211991"/>
            <a:chExt cx="419799" cy="428698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FD54B26-9B5E-1F4C-83B9-D59F5072A72F}"/>
                </a:ext>
              </a:extLst>
            </p:cNvPr>
            <p:cNvGrpSpPr/>
            <p:nvPr/>
          </p:nvGrpSpPr>
          <p:grpSpPr>
            <a:xfrm>
              <a:off x="2665291" y="2211991"/>
              <a:ext cx="328579" cy="364293"/>
              <a:chOff x="5305421" y="1124622"/>
              <a:chExt cx="514892" cy="570858"/>
            </a:xfrm>
          </p:grpSpPr>
          <p:sp>
            <p:nvSpPr>
              <p:cNvPr id="232" name="Freeform 374">
                <a:extLst>
                  <a:ext uri="{FF2B5EF4-FFF2-40B4-BE49-F238E27FC236}">
                    <a16:creationId xmlns:a16="http://schemas.microsoft.com/office/drawing/2014/main" id="{1EA889E4-E9EB-8942-BD1F-6C22C217D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3" name="Freeform 372">
                <a:extLst>
                  <a:ext uri="{FF2B5EF4-FFF2-40B4-BE49-F238E27FC236}">
                    <a16:creationId xmlns:a16="http://schemas.microsoft.com/office/drawing/2014/main" id="{5826ADE9-4643-4242-AABB-340960A36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4" name="Freeform 373">
                <a:extLst>
                  <a:ext uri="{FF2B5EF4-FFF2-40B4-BE49-F238E27FC236}">
                    <a16:creationId xmlns:a16="http://schemas.microsoft.com/office/drawing/2014/main" id="{6F79BE39-73AE-EE48-88EB-AD5F1313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5" name="Oval 371">
                <a:extLst>
                  <a:ext uri="{FF2B5EF4-FFF2-40B4-BE49-F238E27FC236}">
                    <a16:creationId xmlns:a16="http://schemas.microsoft.com/office/drawing/2014/main" id="{71126316-4393-E14E-8B8C-A5B26509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no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7BC412-69B4-BC4E-A2CE-1CFF8116F48C}"/>
                </a:ext>
              </a:extLst>
            </p:cNvPr>
            <p:cNvGrpSpPr/>
            <p:nvPr/>
          </p:nvGrpSpPr>
          <p:grpSpPr>
            <a:xfrm>
              <a:off x="2574071" y="2257091"/>
              <a:ext cx="345991" cy="383598"/>
              <a:chOff x="5305421" y="1124622"/>
              <a:chExt cx="514892" cy="570858"/>
            </a:xfrm>
            <a:solidFill>
              <a:srgbClr val="FFFFFF"/>
            </a:solidFill>
          </p:grpSpPr>
          <p:sp>
            <p:nvSpPr>
              <p:cNvPr id="228" name="Freeform 374">
                <a:extLst>
                  <a:ext uri="{FF2B5EF4-FFF2-40B4-BE49-F238E27FC236}">
                    <a16:creationId xmlns:a16="http://schemas.microsoft.com/office/drawing/2014/main" id="{E3AD4CC8-E502-544C-8CEA-40B2A8C9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234690"/>
                <a:ext cx="514892" cy="460790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29" name="Freeform 373">
                <a:extLst>
                  <a:ext uri="{FF2B5EF4-FFF2-40B4-BE49-F238E27FC236}">
                    <a16:creationId xmlns:a16="http://schemas.microsoft.com/office/drawing/2014/main" id="{7836BB06-698A-2D41-8A92-B9F675851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464153"/>
                <a:ext cx="514892" cy="110067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0" name="Freeform 372">
                <a:extLst>
                  <a:ext uri="{FF2B5EF4-FFF2-40B4-BE49-F238E27FC236}">
                    <a16:creationId xmlns:a16="http://schemas.microsoft.com/office/drawing/2014/main" id="{F61ADBB0-DC0C-5F46-8D4E-673C129CA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21" y="1342892"/>
                <a:ext cx="514892" cy="108202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31" name="Oval 371">
                <a:extLst>
                  <a:ext uri="{FF2B5EF4-FFF2-40B4-BE49-F238E27FC236}">
                    <a16:creationId xmlns:a16="http://schemas.microsoft.com/office/drawing/2014/main" id="{D4B5006D-3442-3C40-8CFE-B6BE26767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1" y="1124622"/>
                <a:ext cx="514892" cy="218269"/>
              </a:xfrm>
              <a:prstGeom prst="ellipse">
                <a:avLst/>
              </a:prstGeom>
              <a:grpFill/>
              <a:ln w="25400" cap="rnd">
                <a:solidFill>
                  <a:srgbClr val="22BEE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458F460-7E09-D44A-8736-BA814C9D73E4}"/>
              </a:ext>
            </a:extLst>
          </p:cNvPr>
          <p:cNvSpPr txBox="1"/>
          <p:nvPr/>
        </p:nvSpPr>
        <p:spPr>
          <a:xfrm>
            <a:off x="5601010" y="2140027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b="1" kern="0" dirty="0">
                <a:solidFill>
                  <a:srgbClr val="44546A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EDW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8DA737A-9E6D-0046-9FDA-193A9CB00A0D}"/>
              </a:ext>
            </a:extLst>
          </p:cNvPr>
          <p:cNvGrpSpPr/>
          <p:nvPr/>
        </p:nvGrpSpPr>
        <p:grpSpPr>
          <a:xfrm>
            <a:off x="5409875" y="2863156"/>
            <a:ext cx="1379304" cy="1537875"/>
            <a:chOff x="296910" y="4526114"/>
            <a:chExt cx="598485" cy="667289"/>
          </a:xfrm>
        </p:grpSpPr>
        <p:sp>
          <p:nvSpPr>
            <p:cNvPr id="238" name="Freeform 5">
              <a:extLst>
                <a:ext uri="{FF2B5EF4-FFF2-40B4-BE49-F238E27FC236}">
                  <a16:creationId xmlns:a16="http://schemas.microsoft.com/office/drawing/2014/main" id="{297286E8-F0C7-5A40-AC39-A5486345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10" y="452611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959C25A8-3BD0-4A4F-9B09-D3B93D66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5" y="4532464"/>
              <a:ext cx="595310" cy="660939"/>
            </a:xfrm>
            <a:custGeom>
              <a:avLst/>
              <a:gdLst>
                <a:gd name="T0" fmla="*/ 580 w 1160"/>
                <a:gd name="T1" fmla="*/ 1287 h 1287"/>
                <a:gd name="T2" fmla="*/ 179 w 1160"/>
                <a:gd name="T3" fmla="*/ 1217 h 1287"/>
                <a:gd name="T4" fmla="*/ 0 w 1160"/>
                <a:gd name="T5" fmla="*/ 1025 h 1287"/>
                <a:gd name="T6" fmla="*/ 0 w 1160"/>
                <a:gd name="T7" fmla="*/ 263 h 1287"/>
                <a:gd name="T8" fmla="*/ 179 w 1160"/>
                <a:gd name="T9" fmla="*/ 72 h 1287"/>
                <a:gd name="T10" fmla="*/ 580 w 1160"/>
                <a:gd name="T11" fmla="*/ 0 h 1287"/>
                <a:gd name="T12" fmla="*/ 981 w 1160"/>
                <a:gd name="T13" fmla="*/ 72 h 1287"/>
                <a:gd name="T14" fmla="*/ 1160 w 1160"/>
                <a:gd name="T15" fmla="*/ 263 h 1287"/>
                <a:gd name="T16" fmla="*/ 1160 w 1160"/>
                <a:gd name="T17" fmla="*/ 1025 h 1287"/>
                <a:gd name="T18" fmla="*/ 981 w 1160"/>
                <a:gd name="T19" fmla="*/ 1217 h 1287"/>
                <a:gd name="T20" fmla="*/ 580 w 1160"/>
                <a:gd name="T21" fmla="*/ 1287 h 1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0" h="1287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0" name="Freeform 374">
              <a:extLst>
                <a:ext uri="{FF2B5EF4-FFF2-40B4-BE49-F238E27FC236}">
                  <a16:creationId xmlns:a16="http://schemas.microsoft.com/office/drawing/2014/main" id="{62FB17C6-9CE2-704E-A63B-DB5C25F2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658565"/>
              <a:ext cx="586018" cy="524444"/>
            </a:xfrm>
            <a:custGeom>
              <a:avLst/>
              <a:gdLst>
                <a:gd name="T0" fmla="*/ 0 w 76"/>
                <a:gd name="T1" fmla="*/ 0 h 68"/>
                <a:gd name="T2" fmla="*/ 0 w 76"/>
                <a:gd name="T3" fmla="*/ 52 h 68"/>
                <a:gd name="T4" fmla="*/ 38 w 76"/>
                <a:gd name="T5" fmla="*/ 68 h 68"/>
                <a:gd name="T6" fmla="*/ 76 w 76"/>
                <a:gd name="T7" fmla="*/ 52 h 68"/>
                <a:gd name="T8" fmla="*/ 76 w 76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8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1" name="Freeform 372">
              <a:extLst>
                <a:ext uri="{FF2B5EF4-FFF2-40B4-BE49-F238E27FC236}">
                  <a16:creationId xmlns:a16="http://schemas.microsoft.com/office/drawing/2014/main" id="{8154ACC0-AD32-D04D-A189-353C8C4C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781714"/>
              <a:ext cx="586018" cy="123149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2" name="Freeform 373">
              <a:extLst>
                <a:ext uri="{FF2B5EF4-FFF2-40B4-BE49-F238E27FC236}">
                  <a16:creationId xmlns:a16="http://schemas.microsoft.com/office/drawing/2014/main" id="{F2C6C932-CF5F-1349-9E81-481F1DC7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3" y="4919727"/>
              <a:ext cx="586018" cy="125271"/>
            </a:xfrm>
            <a:custGeom>
              <a:avLst/>
              <a:gdLst>
                <a:gd name="T0" fmla="*/ 76 w 76"/>
                <a:gd name="T1" fmla="*/ 0 h 16"/>
                <a:gd name="T2" fmla="*/ 38 w 76"/>
                <a:gd name="T3" fmla="*/ 16 h 16"/>
                <a:gd name="T4" fmla="*/ 0 w 7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6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pattFill prst="dkHorz">
              <a:fgClr>
                <a:srgbClr val="FFFFFF"/>
              </a:fgClr>
              <a:bgClr>
                <a:srgbClr val="22BEE8">
                  <a:lumMod val="40000"/>
                  <a:lumOff val="60000"/>
                </a:srgbClr>
              </a:bgClr>
            </a:patt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43" name="Oval 371">
              <a:extLst>
                <a:ext uri="{FF2B5EF4-FFF2-40B4-BE49-F238E27FC236}">
                  <a16:creationId xmlns:a16="http://schemas.microsoft.com/office/drawing/2014/main" id="{E06DF20E-D91A-6843-A5F4-813468BD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63" y="4533294"/>
              <a:ext cx="586018" cy="248420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148B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57E3E6A7-80EB-EF4E-BBA2-F38D2D18CC03}"/>
              </a:ext>
            </a:extLst>
          </p:cNvPr>
          <p:cNvSpPr txBox="1"/>
          <p:nvPr/>
        </p:nvSpPr>
        <p:spPr>
          <a:xfrm>
            <a:off x="10739909" y="2291720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Marketing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9A225AE-8A93-FB4C-8F59-1D6B3A0A7D92}"/>
              </a:ext>
            </a:extLst>
          </p:cNvPr>
          <p:cNvSpPr txBox="1"/>
          <p:nvPr/>
        </p:nvSpPr>
        <p:spPr>
          <a:xfrm>
            <a:off x="10739909" y="3266702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Finance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BEBC4E2-59CC-2548-9BD8-17379DA125F8}"/>
              </a:ext>
            </a:extLst>
          </p:cNvPr>
          <p:cNvCxnSpPr>
            <a:cxnSpLocks/>
          </p:cNvCxnSpPr>
          <p:nvPr/>
        </p:nvCxnSpPr>
        <p:spPr>
          <a:xfrm>
            <a:off x="8239992" y="4201552"/>
            <a:ext cx="1811011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3C2A1217-2F1C-744B-B1DD-B82B1BD879F0}"/>
              </a:ext>
            </a:extLst>
          </p:cNvPr>
          <p:cNvCxnSpPr>
            <a:cxnSpLocks/>
          </p:cNvCxnSpPr>
          <p:nvPr/>
        </p:nvCxnSpPr>
        <p:spPr>
          <a:xfrm>
            <a:off x="8236817" y="4905148"/>
            <a:ext cx="1805097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4B14CB81-A6A1-BE43-B702-5DA6DB3A8B84}"/>
              </a:ext>
            </a:extLst>
          </p:cNvPr>
          <p:cNvGrpSpPr/>
          <p:nvPr/>
        </p:nvGrpSpPr>
        <p:grpSpPr>
          <a:xfrm>
            <a:off x="10193868" y="4676335"/>
            <a:ext cx="416713" cy="426720"/>
            <a:chOff x="7645400" y="3669419"/>
            <a:chExt cx="312535" cy="320040"/>
          </a:xfrm>
        </p:grpSpPr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3F5FC1AC-296D-BD4F-A540-E9DD73CF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3669419"/>
              <a:ext cx="312535" cy="320040"/>
            </a:xfrm>
            <a:custGeom>
              <a:avLst/>
              <a:gdLst>
                <a:gd name="T0" fmla="*/ 1043 w 1163"/>
                <a:gd name="T1" fmla="*/ 0 h 1192"/>
                <a:gd name="T2" fmla="*/ 120 w 1163"/>
                <a:gd name="T3" fmla="*/ 0 h 1192"/>
                <a:gd name="T4" fmla="*/ 0 w 1163"/>
                <a:gd name="T5" fmla="*/ 123 h 1192"/>
                <a:gd name="T6" fmla="*/ 0 w 1163"/>
                <a:gd name="T7" fmla="*/ 1069 h 1192"/>
                <a:gd name="T8" fmla="*/ 120 w 1163"/>
                <a:gd name="T9" fmla="*/ 1192 h 1192"/>
                <a:gd name="T10" fmla="*/ 1043 w 1163"/>
                <a:gd name="T11" fmla="*/ 1192 h 1192"/>
                <a:gd name="T12" fmla="*/ 1163 w 1163"/>
                <a:gd name="T13" fmla="*/ 1069 h 1192"/>
                <a:gd name="T14" fmla="*/ 1163 w 1163"/>
                <a:gd name="T15" fmla="*/ 123 h 1192"/>
                <a:gd name="T16" fmla="*/ 1043 w 1163"/>
                <a:gd name="T1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1192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25400" cap="flat">
              <a:solidFill>
                <a:srgbClr val="29B5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sp>
          <p:nvSpPr>
            <p:cNvPr id="250" name="Freeform 72">
              <a:extLst>
                <a:ext uri="{FF2B5EF4-FFF2-40B4-BE49-F238E27FC236}">
                  <a16:creationId xmlns:a16="http://schemas.microsoft.com/office/drawing/2014/main" id="{26E43299-0232-ED48-AD56-17AD93A3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406" y="3738690"/>
              <a:ext cx="61792" cy="98554"/>
            </a:xfrm>
            <a:custGeom>
              <a:avLst/>
              <a:gdLst>
                <a:gd name="T0" fmla="*/ 0 w 237"/>
                <a:gd name="T1" fmla="*/ 0 h 378"/>
                <a:gd name="T2" fmla="*/ 237 w 237"/>
                <a:gd name="T3" fmla="*/ 194 h 378"/>
                <a:gd name="T4" fmla="*/ 0 w 237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378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solidFill>
                  <a:srgbClr val="000000"/>
                </a:solidFill>
                <a:latin typeface="Avenir Medium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DD27DAA-3C8D-F249-8959-5BA5EA5B03ED}"/>
                </a:ext>
              </a:extLst>
            </p:cNvPr>
            <p:cNvCxnSpPr>
              <a:cxnSpLocks/>
            </p:cNvCxnSpPr>
            <p:nvPr/>
          </p:nvCxnSpPr>
          <p:spPr>
            <a:xfrm>
              <a:off x="7777450" y="3871719"/>
              <a:ext cx="102127" cy="0"/>
            </a:xfrm>
            <a:prstGeom prst="line">
              <a:avLst/>
            </a:prstGeom>
            <a:noFill/>
            <a:ln w="25400" cap="rnd">
              <a:solidFill>
                <a:srgbClr val="29B5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2B69943-03B2-494B-89DD-989A32DD555A}"/>
              </a:ext>
            </a:extLst>
          </p:cNvPr>
          <p:cNvGrpSpPr/>
          <p:nvPr/>
        </p:nvGrpSpPr>
        <p:grpSpPr>
          <a:xfrm>
            <a:off x="10171448" y="3981536"/>
            <a:ext cx="593608" cy="365760"/>
            <a:chOff x="7628586" y="3189335"/>
            <a:chExt cx="445206" cy="274320"/>
          </a:xfrm>
        </p:grpSpPr>
        <p:grpSp>
          <p:nvGrpSpPr>
            <p:cNvPr id="253" name="Group 8">
              <a:extLst>
                <a:ext uri="{FF2B5EF4-FFF2-40B4-BE49-F238E27FC236}">
                  <a16:creationId xmlns:a16="http://schemas.microsoft.com/office/drawing/2014/main" id="{66D2493C-C0A2-CB4B-A414-7BEA02C5ED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28586" y="3189335"/>
              <a:ext cx="274421" cy="274320"/>
              <a:chOff x="2462" y="786"/>
              <a:chExt cx="2753" cy="2752"/>
            </a:xfrm>
          </p:grpSpPr>
          <p:sp>
            <p:nvSpPr>
              <p:cNvPr id="256" name="Freeform 9">
                <a:extLst>
                  <a:ext uri="{FF2B5EF4-FFF2-40B4-BE49-F238E27FC236}">
                    <a16:creationId xmlns:a16="http://schemas.microsoft.com/office/drawing/2014/main" id="{A6BB7084-D21B-9C45-84D4-6026889F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" y="2433"/>
                <a:ext cx="2753" cy="1105"/>
              </a:xfrm>
              <a:custGeom>
                <a:avLst/>
                <a:gdLst>
                  <a:gd name="T0" fmla="*/ 0 w 1559"/>
                  <a:gd name="T1" fmla="*/ 625 h 625"/>
                  <a:gd name="T2" fmla="*/ 0 w 1559"/>
                  <a:gd name="T3" fmla="*/ 566 h 625"/>
                  <a:gd name="T4" fmla="*/ 438 w 1559"/>
                  <a:gd name="T5" fmla="*/ 0 h 625"/>
                  <a:gd name="T6" fmla="*/ 1121 w 1559"/>
                  <a:gd name="T7" fmla="*/ 0 h 625"/>
                  <a:gd name="T8" fmla="*/ 1559 w 1559"/>
                  <a:gd name="T9" fmla="*/ 566 h 625"/>
                  <a:gd name="T10" fmla="*/ 1559 w 1559"/>
                  <a:gd name="T11" fmla="*/ 625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9" h="625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57" name="Oval 10">
                <a:extLst>
                  <a:ext uri="{FF2B5EF4-FFF2-40B4-BE49-F238E27FC236}">
                    <a16:creationId xmlns:a16="http://schemas.microsoft.com/office/drawing/2014/main" id="{9CD385B9-A14E-F740-BA53-5185379C6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" y="786"/>
                <a:ext cx="1510" cy="1511"/>
              </a:xfrm>
              <a:prstGeom prst="ellipse">
                <a:avLst/>
              </a:prstGeom>
              <a:noFill/>
              <a:ln w="25400" cap="flat">
                <a:solidFill>
                  <a:srgbClr val="22BEE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54" name="Freeform 182">
              <a:extLst>
                <a:ext uri="{FF2B5EF4-FFF2-40B4-BE49-F238E27FC236}">
                  <a16:creationId xmlns:a16="http://schemas.microsoft.com/office/drawing/2014/main" id="{FC8817A0-C755-C44C-97D7-06C99325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574" y="3203694"/>
              <a:ext cx="210218" cy="212722"/>
            </a:xfrm>
            <a:custGeom>
              <a:avLst/>
              <a:gdLst>
                <a:gd name="T0" fmla="*/ 14 w 152"/>
                <a:gd name="T1" fmla="*/ 204 h 204"/>
                <a:gd name="T2" fmla="*/ 152 w 152"/>
                <a:gd name="T3" fmla="*/ 204 h 204"/>
                <a:gd name="T4" fmla="*/ 152 w 152"/>
                <a:gd name="T5" fmla="*/ 0 h 204"/>
                <a:gd name="T6" fmla="*/ 0 w 152"/>
                <a:gd name="T7" fmla="*/ 0 h 204"/>
                <a:gd name="connsiteX0" fmla="*/ 4184 w 13263"/>
                <a:gd name="connsiteY0" fmla="*/ 10000 h 10000"/>
                <a:gd name="connsiteX1" fmla="*/ 13263 w 13263"/>
                <a:gd name="connsiteY1" fmla="*/ 10000 h 10000"/>
                <a:gd name="connsiteX2" fmla="*/ 13263 w 13263"/>
                <a:gd name="connsiteY2" fmla="*/ 0 h 10000"/>
                <a:gd name="connsiteX3" fmla="*/ 0 w 13263"/>
                <a:gd name="connsiteY3" fmla="*/ 10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3" h="1000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55" name="Freeform 183">
              <a:extLst>
                <a:ext uri="{FF2B5EF4-FFF2-40B4-BE49-F238E27FC236}">
                  <a16:creationId xmlns:a16="http://schemas.microsoft.com/office/drawing/2014/main" id="{4B151C48-C407-504C-AC5B-1A5302505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33" y="3241232"/>
              <a:ext cx="93848" cy="122003"/>
            </a:xfrm>
            <a:custGeom>
              <a:avLst/>
              <a:gdLst>
                <a:gd name="T0" fmla="*/ 0 w 90"/>
                <a:gd name="T1" fmla="*/ 117 h 117"/>
                <a:gd name="T2" fmla="*/ 25 w 90"/>
                <a:gd name="T3" fmla="*/ 44 h 117"/>
                <a:gd name="T4" fmla="*/ 69 w 90"/>
                <a:gd name="T5" fmla="*/ 66 h 117"/>
                <a:gd name="T6" fmla="*/ 90 w 90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7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25400" cap="rnd">
              <a:solidFill>
                <a:srgbClr val="22BE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3D61EEF-B712-AE48-952A-7991AF39ACE2}"/>
              </a:ext>
            </a:extLst>
          </p:cNvPr>
          <p:cNvGrpSpPr/>
          <p:nvPr/>
        </p:nvGrpSpPr>
        <p:grpSpPr>
          <a:xfrm>
            <a:off x="10210375" y="5395539"/>
            <a:ext cx="481128" cy="535475"/>
            <a:chOff x="7657781" y="4128585"/>
            <a:chExt cx="360846" cy="401606"/>
          </a:xfrm>
        </p:grpSpPr>
        <p:sp>
          <p:nvSpPr>
            <p:cNvPr id="259" name="Freeform 355">
              <a:extLst>
                <a:ext uri="{FF2B5EF4-FFF2-40B4-BE49-F238E27FC236}">
                  <a16:creationId xmlns:a16="http://schemas.microsoft.com/office/drawing/2014/main" id="{2B6BB5AA-A48A-D140-A372-D5ADA0E9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781" y="4128585"/>
              <a:ext cx="360846" cy="401606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0" name="Rectangle 356">
              <a:extLst>
                <a:ext uri="{FF2B5EF4-FFF2-40B4-BE49-F238E27FC236}">
                  <a16:creationId xmlns:a16="http://schemas.microsoft.com/office/drawing/2014/main" id="{5AC332E6-E74E-904C-901C-28D6993C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4096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1" name="Rectangle 357">
              <a:extLst>
                <a:ext uri="{FF2B5EF4-FFF2-40B4-BE49-F238E27FC236}">
                  <a16:creationId xmlns:a16="http://schemas.microsoft.com/office/drawing/2014/main" id="{B4B69727-7D7B-B44D-A15C-D59E37D9B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862" y="4320397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2" name="Rectangle 358">
              <a:extLst>
                <a:ext uri="{FF2B5EF4-FFF2-40B4-BE49-F238E27FC236}">
                  <a16:creationId xmlns:a16="http://schemas.microsoft.com/office/drawing/2014/main" id="{9D145081-030D-5541-949A-6CE17FBB3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59" y="4232883"/>
              <a:ext cx="34766" cy="52748"/>
            </a:xfrm>
            <a:prstGeom prst="rect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3" name="Line 359">
              <a:extLst>
                <a:ext uri="{FF2B5EF4-FFF2-40B4-BE49-F238E27FC236}">
                  <a16:creationId xmlns:a16="http://schemas.microsoft.com/office/drawing/2014/main" id="{6C2CB433-58B9-6241-A7EF-5536830B2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3628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4" name="Line 360">
              <a:extLst>
                <a:ext uri="{FF2B5EF4-FFF2-40B4-BE49-F238E27FC236}">
                  <a16:creationId xmlns:a16="http://schemas.microsoft.com/office/drawing/2014/main" id="{DAD53CDA-9462-1745-985B-359F72541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224491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5" name="Line 361">
              <a:extLst>
                <a:ext uri="{FF2B5EF4-FFF2-40B4-BE49-F238E27FC236}">
                  <a16:creationId xmlns:a16="http://schemas.microsoft.com/office/drawing/2014/main" id="{BB5870A5-D314-EF4C-9B13-526964723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4096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6" name="Line 362">
              <a:extLst>
                <a:ext uri="{FF2B5EF4-FFF2-40B4-BE49-F238E27FC236}">
                  <a16:creationId xmlns:a16="http://schemas.microsoft.com/office/drawing/2014/main" id="{9F547EBB-3CBF-3149-A214-A50B9195A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39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7" name="Line 363">
              <a:extLst>
                <a:ext uri="{FF2B5EF4-FFF2-40B4-BE49-F238E27FC236}">
                  <a16:creationId xmlns:a16="http://schemas.microsoft.com/office/drawing/2014/main" id="{E23EF72F-331C-E342-8756-C1F81834A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4359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68" name="Line 364">
              <a:extLst>
                <a:ext uri="{FF2B5EF4-FFF2-40B4-BE49-F238E27FC236}">
                  <a16:creationId xmlns:a16="http://schemas.microsoft.com/office/drawing/2014/main" id="{EA703631-29FB-134A-85F6-C95DED294B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9124" y="4312005"/>
              <a:ext cx="0" cy="69532"/>
            </a:xfrm>
            <a:prstGeom prst="line">
              <a:avLst/>
            </a:prstGeom>
            <a:noFill/>
            <a:ln w="25400" cap="flat">
              <a:solidFill>
                <a:srgbClr val="22BE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F1C98855-FDC5-064A-A7C0-200DCEF254B0}"/>
              </a:ext>
            </a:extLst>
          </p:cNvPr>
          <p:cNvSpPr txBox="1"/>
          <p:nvPr/>
        </p:nvSpPr>
        <p:spPr>
          <a:xfrm>
            <a:off x="10739909" y="4012075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Externals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6EEED32-C885-F14E-88EE-3EE264029F32}"/>
              </a:ext>
            </a:extLst>
          </p:cNvPr>
          <p:cNvSpPr txBox="1"/>
          <p:nvPr/>
        </p:nvSpPr>
        <p:spPr>
          <a:xfrm>
            <a:off x="10739909" y="4752264"/>
            <a:ext cx="1027233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Test/Dev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E81A7E4-4DD3-C043-9E13-AD222D3F0E35}"/>
              </a:ext>
            </a:extLst>
          </p:cNvPr>
          <p:cNvSpPr txBox="1"/>
          <p:nvPr/>
        </p:nvSpPr>
        <p:spPr>
          <a:xfrm>
            <a:off x="10739909" y="5538906"/>
            <a:ext cx="10272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200" b="1" kern="0" dirty="0">
                <a:solidFill>
                  <a:srgbClr val="000000"/>
                </a:solidFill>
                <a:latin typeface="Avenir Medium"/>
                <a:cs typeface="Arial" panose="020B0604020202020204" pitchFamily="34" charset="0"/>
                <a:sym typeface="Arial"/>
                <a:rtl val="0"/>
              </a:rPr>
              <a:t>Data Science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4CF17CFA-7BB3-0B4F-A398-6118B1AFF5BD}"/>
              </a:ext>
            </a:extLst>
          </p:cNvPr>
          <p:cNvCxnSpPr>
            <a:cxnSpLocks/>
          </p:cNvCxnSpPr>
          <p:nvPr/>
        </p:nvCxnSpPr>
        <p:spPr>
          <a:xfrm>
            <a:off x="8239992" y="3431987"/>
            <a:ext cx="1811011" cy="0"/>
          </a:xfrm>
          <a:prstGeom prst="straightConnector1">
            <a:avLst/>
          </a:prstGeom>
          <a:noFill/>
          <a:ln w="19050" cap="sq" cmpd="sng" algn="ctr">
            <a:solidFill>
              <a:srgbClr val="FFFFFF">
                <a:lumMod val="50000"/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grpSp>
        <p:nvGrpSpPr>
          <p:cNvPr id="273" name="Group 8">
            <a:extLst>
              <a:ext uri="{FF2B5EF4-FFF2-40B4-BE49-F238E27FC236}">
                <a16:creationId xmlns:a16="http://schemas.microsoft.com/office/drawing/2014/main" id="{643DABCD-008F-6645-A10C-696B841C21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61985" y="1594909"/>
            <a:ext cx="2067337" cy="487680"/>
            <a:chOff x="3539" y="931"/>
            <a:chExt cx="1170" cy="276"/>
          </a:xfrm>
        </p:grpSpPr>
        <p:sp>
          <p:nvSpPr>
            <p:cNvPr id="274" name="Freeform 9">
              <a:extLst>
                <a:ext uri="{FF2B5EF4-FFF2-40B4-BE49-F238E27FC236}">
                  <a16:creationId xmlns:a16="http://schemas.microsoft.com/office/drawing/2014/main" id="{F5ECD22B-129F-7C4D-8A21-C93F1BB081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4" y="975"/>
              <a:ext cx="855" cy="144"/>
            </a:xfrm>
            <a:custGeom>
              <a:avLst/>
              <a:gdLst>
                <a:gd name="T0" fmla="*/ 1290 w 1436"/>
                <a:gd name="T1" fmla="*/ 145 h 243"/>
                <a:gd name="T2" fmla="*/ 1428 w 1436"/>
                <a:gd name="T3" fmla="*/ 189 h 243"/>
                <a:gd name="T4" fmla="*/ 1354 w 1436"/>
                <a:gd name="T5" fmla="*/ 226 h 243"/>
                <a:gd name="T6" fmla="*/ 1436 w 1436"/>
                <a:gd name="T7" fmla="*/ 153 h 243"/>
                <a:gd name="T8" fmla="*/ 1272 w 1436"/>
                <a:gd name="T9" fmla="*/ 158 h 243"/>
                <a:gd name="T10" fmla="*/ 1431 w 1436"/>
                <a:gd name="T11" fmla="*/ 201 h 243"/>
                <a:gd name="T12" fmla="*/ 1143 w 1436"/>
                <a:gd name="T13" fmla="*/ 234 h 243"/>
                <a:gd name="T14" fmla="*/ 1243 w 1436"/>
                <a:gd name="T15" fmla="*/ 240 h 243"/>
                <a:gd name="T16" fmla="*/ 1256 w 1436"/>
                <a:gd name="T17" fmla="*/ 229 h 243"/>
                <a:gd name="T18" fmla="*/ 1255 w 1436"/>
                <a:gd name="T19" fmla="*/ 74 h 243"/>
                <a:gd name="T20" fmla="*/ 1143 w 1436"/>
                <a:gd name="T21" fmla="*/ 9 h 243"/>
                <a:gd name="T22" fmla="*/ 1126 w 1436"/>
                <a:gd name="T23" fmla="*/ 234 h 243"/>
                <a:gd name="T24" fmla="*/ 1007 w 1436"/>
                <a:gd name="T25" fmla="*/ 89 h 243"/>
                <a:gd name="T26" fmla="*/ 1079 w 1436"/>
                <a:gd name="T27" fmla="*/ 73 h 243"/>
                <a:gd name="T28" fmla="*/ 1007 w 1436"/>
                <a:gd name="T29" fmla="*/ 73 h 243"/>
                <a:gd name="T30" fmla="*/ 1071 w 1436"/>
                <a:gd name="T31" fmla="*/ 209 h 243"/>
                <a:gd name="T32" fmla="*/ 1088 w 1436"/>
                <a:gd name="T33" fmla="*/ 234 h 243"/>
                <a:gd name="T34" fmla="*/ 877 w 1436"/>
                <a:gd name="T35" fmla="*/ 234 h 243"/>
                <a:gd name="T36" fmla="*/ 894 w 1436"/>
                <a:gd name="T37" fmla="*/ 9 h 243"/>
                <a:gd name="T38" fmla="*/ 877 w 1436"/>
                <a:gd name="T39" fmla="*/ 234 h 243"/>
                <a:gd name="T40" fmla="*/ 578 w 1436"/>
                <a:gd name="T41" fmla="*/ 237 h 243"/>
                <a:gd name="T42" fmla="*/ 663 w 1436"/>
                <a:gd name="T43" fmla="*/ 243 h 243"/>
                <a:gd name="T44" fmla="*/ 672 w 1436"/>
                <a:gd name="T45" fmla="*/ 237 h 243"/>
                <a:gd name="T46" fmla="*/ 714 w 1436"/>
                <a:gd name="T47" fmla="*/ 78 h 243"/>
                <a:gd name="T48" fmla="*/ 617 w 1436"/>
                <a:gd name="T49" fmla="*/ 115 h 243"/>
                <a:gd name="T50" fmla="*/ 520 w 1436"/>
                <a:gd name="T51" fmla="*/ 78 h 243"/>
                <a:gd name="T52" fmla="*/ 562 w 1436"/>
                <a:gd name="T53" fmla="*/ 238 h 243"/>
                <a:gd name="T54" fmla="*/ 570 w 1436"/>
                <a:gd name="T55" fmla="*/ 243 h 243"/>
                <a:gd name="T56" fmla="*/ 469 w 1436"/>
                <a:gd name="T57" fmla="*/ 158 h 243"/>
                <a:gd name="T58" fmla="*/ 832 w 1436"/>
                <a:gd name="T59" fmla="*/ 18 h 243"/>
                <a:gd name="T60" fmla="*/ 803 w 1436"/>
                <a:gd name="T61" fmla="*/ 52 h 243"/>
                <a:gd name="T62" fmla="*/ 835 w 1436"/>
                <a:gd name="T63" fmla="*/ 79 h 243"/>
                <a:gd name="T64" fmla="*/ 803 w 1436"/>
                <a:gd name="T65" fmla="*/ 235 h 243"/>
                <a:gd name="T66" fmla="*/ 786 w 1436"/>
                <a:gd name="T67" fmla="*/ 88 h 243"/>
                <a:gd name="T68" fmla="*/ 764 w 1436"/>
                <a:gd name="T69" fmla="*/ 71 h 243"/>
                <a:gd name="T70" fmla="*/ 797 w 1436"/>
                <a:gd name="T71" fmla="*/ 13 h 243"/>
                <a:gd name="T72" fmla="*/ 833 w 1436"/>
                <a:gd name="T73" fmla="*/ 1 h 243"/>
                <a:gd name="T74" fmla="*/ 844 w 1436"/>
                <a:gd name="T75" fmla="*/ 9 h 243"/>
                <a:gd name="T76" fmla="*/ 833 w 1436"/>
                <a:gd name="T77" fmla="*/ 18 h 243"/>
                <a:gd name="T78" fmla="*/ 406 w 1436"/>
                <a:gd name="T79" fmla="*/ 243 h 243"/>
                <a:gd name="T80" fmla="*/ 325 w 1436"/>
                <a:gd name="T81" fmla="*/ 158 h 243"/>
                <a:gd name="T82" fmla="*/ 295 w 1436"/>
                <a:gd name="T83" fmla="*/ 234 h 243"/>
                <a:gd name="T84" fmla="*/ 173 w 1436"/>
                <a:gd name="T85" fmla="*/ 98 h 243"/>
                <a:gd name="T86" fmla="*/ 157 w 1436"/>
                <a:gd name="T87" fmla="*/ 82 h 243"/>
                <a:gd name="T88" fmla="*/ 157 w 1436"/>
                <a:gd name="T89" fmla="*/ 234 h 243"/>
                <a:gd name="T90" fmla="*/ 157 w 1436"/>
                <a:gd name="T91" fmla="*/ 238 h 243"/>
                <a:gd name="T92" fmla="*/ 171 w 1436"/>
                <a:gd name="T93" fmla="*/ 240 h 243"/>
                <a:gd name="T94" fmla="*/ 173 w 1436"/>
                <a:gd name="T95" fmla="*/ 142 h 243"/>
                <a:gd name="T96" fmla="*/ 278 w 1436"/>
                <a:gd name="T97" fmla="*/ 234 h 243"/>
                <a:gd name="T98" fmla="*/ 104 w 1436"/>
                <a:gd name="T99" fmla="*/ 230 h 243"/>
                <a:gd name="T100" fmla="*/ 23 w 1436"/>
                <a:gd name="T101" fmla="*/ 118 h 243"/>
                <a:gd name="T102" fmla="*/ 64 w 1436"/>
                <a:gd name="T103" fmla="*/ 73 h 243"/>
                <a:gd name="T104" fmla="*/ 64 w 1436"/>
                <a:gd name="T105" fmla="*/ 164 h 243"/>
                <a:gd name="T106" fmla="*/ 7 w 1436"/>
                <a:gd name="T107" fmla="*/ 21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36" h="243">
                  <a:moveTo>
                    <a:pt x="1355" y="90"/>
                  </a:moveTo>
                  <a:cubicBezTo>
                    <a:pt x="1386" y="90"/>
                    <a:pt x="1413" y="113"/>
                    <a:pt x="1418" y="145"/>
                  </a:cubicBezTo>
                  <a:cubicBezTo>
                    <a:pt x="1290" y="145"/>
                    <a:pt x="1290" y="145"/>
                    <a:pt x="1290" y="145"/>
                  </a:cubicBezTo>
                  <a:cubicBezTo>
                    <a:pt x="1296" y="112"/>
                    <a:pt x="1323" y="90"/>
                    <a:pt x="1355" y="90"/>
                  </a:cubicBezTo>
                  <a:close/>
                  <a:moveTo>
                    <a:pt x="1431" y="201"/>
                  </a:moveTo>
                  <a:cubicBezTo>
                    <a:pt x="1433" y="196"/>
                    <a:pt x="1432" y="192"/>
                    <a:pt x="1428" y="189"/>
                  </a:cubicBezTo>
                  <a:cubicBezTo>
                    <a:pt x="1425" y="187"/>
                    <a:pt x="1419" y="187"/>
                    <a:pt x="1417" y="192"/>
                  </a:cubicBezTo>
                  <a:cubicBezTo>
                    <a:pt x="1405" y="211"/>
                    <a:pt x="1385" y="226"/>
                    <a:pt x="1362" y="226"/>
                  </a:cubicBezTo>
                  <a:cubicBezTo>
                    <a:pt x="1362" y="226"/>
                    <a:pt x="1354" y="226"/>
                    <a:pt x="1354" y="226"/>
                  </a:cubicBezTo>
                  <a:cubicBezTo>
                    <a:pt x="1319" y="226"/>
                    <a:pt x="1290" y="198"/>
                    <a:pt x="1289" y="161"/>
                  </a:cubicBezTo>
                  <a:cubicBezTo>
                    <a:pt x="1428" y="161"/>
                    <a:pt x="1428" y="161"/>
                    <a:pt x="1428" y="161"/>
                  </a:cubicBezTo>
                  <a:cubicBezTo>
                    <a:pt x="1433" y="161"/>
                    <a:pt x="1436" y="158"/>
                    <a:pt x="1436" y="153"/>
                  </a:cubicBezTo>
                  <a:cubicBezTo>
                    <a:pt x="1436" y="152"/>
                    <a:pt x="1436" y="152"/>
                    <a:pt x="1436" y="152"/>
                  </a:cubicBezTo>
                  <a:cubicBezTo>
                    <a:pt x="1433" y="108"/>
                    <a:pt x="1398" y="73"/>
                    <a:pt x="1355" y="73"/>
                  </a:cubicBezTo>
                  <a:cubicBezTo>
                    <a:pt x="1309" y="73"/>
                    <a:pt x="1272" y="111"/>
                    <a:pt x="1272" y="158"/>
                  </a:cubicBezTo>
                  <a:cubicBezTo>
                    <a:pt x="1272" y="204"/>
                    <a:pt x="1309" y="242"/>
                    <a:pt x="1354" y="243"/>
                  </a:cubicBezTo>
                  <a:cubicBezTo>
                    <a:pt x="1354" y="243"/>
                    <a:pt x="1362" y="243"/>
                    <a:pt x="1362" y="243"/>
                  </a:cubicBezTo>
                  <a:cubicBezTo>
                    <a:pt x="1391" y="243"/>
                    <a:pt x="1416" y="224"/>
                    <a:pt x="1431" y="201"/>
                  </a:cubicBezTo>
                  <a:close/>
                  <a:moveTo>
                    <a:pt x="1126" y="234"/>
                  </a:moveTo>
                  <a:cubicBezTo>
                    <a:pt x="1126" y="239"/>
                    <a:pt x="1130" y="243"/>
                    <a:pt x="1134" y="243"/>
                  </a:cubicBezTo>
                  <a:cubicBezTo>
                    <a:pt x="1139" y="243"/>
                    <a:pt x="1143" y="239"/>
                    <a:pt x="1143" y="234"/>
                  </a:cubicBezTo>
                  <a:cubicBezTo>
                    <a:pt x="1143" y="196"/>
                    <a:pt x="1143" y="196"/>
                    <a:pt x="1143" y="196"/>
                  </a:cubicBezTo>
                  <a:cubicBezTo>
                    <a:pt x="1178" y="161"/>
                    <a:pt x="1178" y="161"/>
                    <a:pt x="1178" y="161"/>
                  </a:cubicBezTo>
                  <a:cubicBezTo>
                    <a:pt x="1243" y="240"/>
                    <a:pt x="1243" y="240"/>
                    <a:pt x="1243" y="240"/>
                  </a:cubicBezTo>
                  <a:cubicBezTo>
                    <a:pt x="1244" y="242"/>
                    <a:pt x="1247" y="243"/>
                    <a:pt x="1249" y="243"/>
                  </a:cubicBezTo>
                  <a:cubicBezTo>
                    <a:pt x="1251" y="243"/>
                    <a:pt x="1253" y="242"/>
                    <a:pt x="1255" y="241"/>
                  </a:cubicBezTo>
                  <a:cubicBezTo>
                    <a:pt x="1258" y="238"/>
                    <a:pt x="1259" y="233"/>
                    <a:pt x="1256" y="229"/>
                  </a:cubicBezTo>
                  <a:cubicBezTo>
                    <a:pt x="1190" y="149"/>
                    <a:pt x="1190" y="149"/>
                    <a:pt x="1190" y="149"/>
                  </a:cubicBezTo>
                  <a:cubicBezTo>
                    <a:pt x="1255" y="85"/>
                    <a:pt x="1255" y="85"/>
                    <a:pt x="1255" y="85"/>
                  </a:cubicBezTo>
                  <a:cubicBezTo>
                    <a:pt x="1259" y="82"/>
                    <a:pt x="1259" y="77"/>
                    <a:pt x="1255" y="74"/>
                  </a:cubicBezTo>
                  <a:cubicBezTo>
                    <a:pt x="1252" y="70"/>
                    <a:pt x="1247" y="70"/>
                    <a:pt x="1243" y="74"/>
                  </a:cubicBezTo>
                  <a:cubicBezTo>
                    <a:pt x="1143" y="172"/>
                    <a:pt x="1143" y="172"/>
                    <a:pt x="1143" y="172"/>
                  </a:cubicBezTo>
                  <a:cubicBezTo>
                    <a:pt x="1143" y="9"/>
                    <a:pt x="1143" y="9"/>
                    <a:pt x="1143" y="9"/>
                  </a:cubicBezTo>
                  <a:cubicBezTo>
                    <a:pt x="1143" y="4"/>
                    <a:pt x="1139" y="0"/>
                    <a:pt x="1134" y="0"/>
                  </a:cubicBezTo>
                  <a:cubicBezTo>
                    <a:pt x="1130" y="0"/>
                    <a:pt x="1126" y="4"/>
                    <a:pt x="1126" y="9"/>
                  </a:cubicBezTo>
                  <a:lnTo>
                    <a:pt x="1126" y="234"/>
                  </a:lnTo>
                  <a:close/>
                  <a:moveTo>
                    <a:pt x="1007" y="226"/>
                  </a:moveTo>
                  <a:cubicBezTo>
                    <a:pt x="972" y="226"/>
                    <a:pt x="943" y="196"/>
                    <a:pt x="943" y="158"/>
                  </a:cubicBezTo>
                  <a:cubicBezTo>
                    <a:pt x="943" y="120"/>
                    <a:pt x="972" y="89"/>
                    <a:pt x="1007" y="89"/>
                  </a:cubicBezTo>
                  <a:cubicBezTo>
                    <a:pt x="1042" y="89"/>
                    <a:pt x="1071" y="120"/>
                    <a:pt x="1071" y="158"/>
                  </a:cubicBezTo>
                  <a:cubicBezTo>
                    <a:pt x="1071" y="196"/>
                    <a:pt x="1042" y="226"/>
                    <a:pt x="1007" y="226"/>
                  </a:cubicBezTo>
                  <a:close/>
                  <a:moveTo>
                    <a:pt x="1079" y="73"/>
                  </a:moveTo>
                  <a:cubicBezTo>
                    <a:pt x="1075" y="73"/>
                    <a:pt x="1071" y="76"/>
                    <a:pt x="1071" y="81"/>
                  </a:cubicBezTo>
                  <a:cubicBezTo>
                    <a:pt x="1071" y="106"/>
                    <a:pt x="1071" y="106"/>
                    <a:pt x="1071" y="106"/>
                  </a:cubicBezTo>
                  <a:cubicBezTo>
                    <a:pt x="1056" y="86"/>
                    <a:pt x="1033" y="73"/>
                    <a:pt x="1007" y="73"/>
                  </a:cubicBezTo>
                  <a:cubicBezTo>
                    <a:pt x="962" y="73"/>
                    <a:pt x="927" y="111"/>
                    <a:pt x="927" y="158"/>
                  </a:cubicBezTo>
                  <a:cubicBezTo>
                    <a:pt x="927" y="204"/>
                    <a:pt x="962" y="243"/>
                    <a:pt x="1007" y="243"/>
                  </a:cubicBezTo>
                  <a:cubicBezTo>
                    <a:pt x="1033" y="243"/>
                    <a:pt x="1056" y="229"/>
                    <a:pt x="1071" y="209"/>
                  </a:cubicBezTo>
                  <a:cubicBezTo>
                    <a:pt x="1071" y="234"/>
                    <a:pt x="1071" y="234"/>
                    <a:pt x="1071" y="234"/>
                  </a:cubicBezTo>
                  <a:cubicBezTo>
                    <a:pt x="1071" y="239"/>
                    <a:pt x="1075" y="243"/>
                    <a:pt x="1079" y="243"/>
                  </a:cubicBezTo>
                  <a:cubicBezTo>
                    <a:pt x="1084" y="243"/>
                    <a:pt x="1088" y="239"/>
                    <a:pt x="1088" y="234"/>
                  </a:cubicBezTo>
                  <a:cubicBezTo>
                    <a:pt x="1088" y="81"/>
                    <a:pt x="1088" y="81"/>
                    <a:pt x="1088" y="81"/>
                  </a:cubicBezTo>
                  <a:cubicBezTo>
                    <a:pt x="1088" y="76"/>
                    <a:pt x="1084" y="73"/>
                    <a:pt x="1079" y="73"/>
                  </a:cubicBezTo>
                  <a:close/>
                  <a:moveTo>
                    <a:pt x="877" y="234"/>
                  </a:moveTo>
                  <a:cubicBezTo>
                    <a:pt x="877" y="239"/>
                    <a:pt x="881" y="243"/>
                    <a:pt x="885" y="243"/>
                  </a:cubicBezTo>
                  <a:cubicBezTo>
                    <a:pt x="890" y="243"/>
                    <a:pt x="894" y="239"/>
                    <a:pt x="894" y="234"/>
                  </a:cubicBezTo>
                  <a:cubicBezTo>
                    <a:pt x="894" y="9"/>
                    <a:pt x="894" y="9"/>
                    <a:pt x="894" y="9"/>
                  </a:cubicBezTo>
                  <a:cubicBezTo>
                    <a:pt x="894" y="4"/>
                    <a:pt x="890" y="0"/>
                    <a:pt x="885" y="0"/>
                  </a:cubicBezTo>
                  <a:cubicBezTo>
                    <a:pt x="881" y="0"/>
                    <a:pt x="877" y="4"/>
                    <a:pt x="877" y="9"/>
                  </a:cubicBezTo>
                  <a:lnTo>
                    <a:pt x="877" y="234"/>
                  </a:lnTo>
                  <a:close/>
                  <a:moveTo>
                    <a:pt x="570" y="243"/>
                  </a:moveTo>
                  <a:cubicBezTo>
                    <a:pt x="573" y="243"/>
                    <a:pt x="576" y="241"/>
                    <a:pt x="577" y="238"/>
                  </a:cubicBezTo>
                  <a:cubicBezTo>
                    <a:pt x="577" y="237"/>
                    <a:pt x="578" y="237"/>
                    <a:pt x="578" y="237"/>
                  </a:cubicBezTo>
                  <a:cubicBezTo>
                    <a:pt x="617" y="143"/>
                    <a:pt x="617" y="143"/>
                    <a:pt x="617" y="143"/>
                  </a:cubicBezTo>
                  <a:cubicBezTo>
                    <a:pt x="656" y="237"/>
                    <a:pt x="656" y="237"/>
                    <a:pt x="656" y="237"/>
                  </a:cubicBezTo>
                  <a:cubicBezTo>
                    <a:pt x="657" y="240"/>
                    <a:pt x="661" y="242"/>
                    <a:pt x="663" y="243"/>
                  </a:cubicBezTo>
                  <a:cubicBezTo>
                    <a:pt x="664" y="243"/>
                    <a:pt x="664" y="243"/>
                    <a:pt x="664" y="243"/>
                  </a:cubicBezTo>
                  <a:cubicBezTo>
                    <a:pt x="666" y="243"/>
                    <a:pt x="668" y="242"/>
                    <a:pt x="669" y="241"/>
                  </a:cubicBezTo>
                  <a:cubicBezTo>
                    <a:pt x="671" y="240"/>
                    <a:pt x="672" y="239"/>
                    <a:pt x="672" y="237"/>
                  </a:cubicBezTo>
                  <a:cubicBezTo>
                    <a:pt x="729" y="85"/>
                    <a:pt x="729" y="85"/>
                    <a:pt x="729" y="85"/>
                  </a:cubicBezTo>
                  <a:cubicBezTo>
                    <a:pt x="731" y="81"/>
                    <a:pt x="729" y="76"/>
                    <a:pt x="724" y="74"/>
                  </a:cubicBezTo>
                  <a:cubicBezTo>
                    <a:pt x="721" y="72"/>
                    <a:pt x="715" y="74"/>
                    <a:pt x="714" y="78"/>
                  </a:cubicBezTo>
                  <a:cubicBezTo>
                    <a:pt x="664" y="213"/>
                    <a:pt x="664" y="213"/>
                    <a:pt x="664" y="213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4" y="117"/>
                    <a:pt x="620" y="115"/>
                    <a:pt x="617" y="115"/>
                  </a:cubicBezTo>
                  <a:cubicBezTo>
                    <a:pt x="614" y="115"/>
                    <a:pt x="610" y="117"/>
                    <a:pt x="609" y="120"/>
                  </a:cubicBezTo>
                  <a:cubicBezTo>
                    <a:pt x="570" y="213"/>
                    <a:pt x="570" y="213"/>
                    <a:pt x="570" y="213"/>
                  </a:cubicBezTo>
                  <a:cubicBezTo>
                    <a:pt x="520" y="78"/>
                    <a:pt x="520" y="78"/>
                    <a:pt x="520" y="78"/>
                  </a:cubicBezTo>
                  <a:cubicBezTo>
                    <a:pt x="519" y="74"/>
                    <a:pt x="514" y="72"/>
                    <a:pt x="509" y="74"/>
                  </a:cubicBezTo>
                  <a:cubicBezTo>
                    <a:pt x="506" y="76"/>
                    <a:pt x="504" y="81"/>
                    <a:pt x="505" y="85"/>
                  </a:cubicBezTo>
                  <a:cubicBezTo>
                    <a:pt x="562" y="238"/>
                    <a:pt x="562" y="238"/>
                    <a:pt x="562" y="238"/>
                  </a:cubicBezTo>
                  <a:cubicBezTo>
                    <a:pt x="563" y="239"/>
                    <a:pt x="564" y="241"/>
                    <a:pt x="566" y="241"/>
                  </a:cubicBezTo>
                  <a:cubicBezTo>
                    <a:pt x="566" y="242"/>
                    <a:pt x="566" y="242"/>
                    <a:pt x="567" y="242"/>
                  </a:cubicBezTo>
                  <a:cubicBezTo>
                    <a:pt x="568" y="242"/>
                    <a:pt x="569" y="243"/>
                    <a:pt x="570" y="243"/>
                  </a:cubicBezTo>
                  <a:close/>
                  <a:moveTo>
                    <a:pt x="342" y="158"/>
                  </a:moveTo>
                  <a:cubicBezTo>
                    <a:pt x="342" y="120"/>
                    <a:pt x="371" y="89"/>
                    <a:pt x="406" y="89"/>
                  </a:cubicBezTo>
                  <a:cubicBezTo>
                    <a:pt x="440" y="89"/>
                    <a:pt x="469" y="120"/>
                    <a:pt x="469" y="158"/>
                  </a:cubicBezTo>
                  <a:cubicBezTo>
                    <a:pt x="469" y="196"/>
                    <a:pt x="440" y="226"/>
                    <a:pt x="406" y="226"/>
                  </a:cubicBezTo>
                  <a:cubicBezTo>
                    <a:pt x="371" y="226"/>
                    <a:pt x="342" y="196"/>
                    <a:pt x="342" y="158"/>
                  </a:cubicBezTo>
                  <a:close/>
                  <a:moveTo>
                    <a:pt x="832" y="18"/>
                  </a:moveTo>
                  <a:cubicBezTo>
                    <a:pt x="832" y="18"/>
                    <a:pt x="831" y="18"/>
                    <a:pt x="831" y="18"/>
                  </a:cubicBezTo>
                  <a:cubicBezTo>
                    <a:pt x="819" y="18"/>
                    <a:pt x="813" y="20"/>
                    <a:pt x="810" y="24"/>
                  </a:cubicBezTo>
                  <a:cubicBezTo>
                    <a:pt x="806" y="28"/>
                    <a:pt x="803" y="37"/>
                    <a:pt x="803" y="52"/>
                  </a:cubicBezTo>
                  <a:cubicBezTo>
                    <a:pt x="803" y="71"/>
                    <a:pt x="803" y="71"/>
                    <a:pt x="803" y="71"/>
                  </a:cubicBezTo>
                  <a:cubicBezTo>
                    <a:pt x="827" y="71"/>
                    <a:pt x="827" y="71"/>
                    <a:pt x="827" y="71"/>
                  </a:cubicBezTo>
                  <a:cubicBezTo>
                    <a:pt x="831" y="70"/>
                    <a:pt x="835" y="74"/>
                    <a:pt x="835" y="79"/>
                  </a:cubicBezTo>
                  <a:cubicBezTo>
                    <a:pt x="835" y="84"/>
                    <a:pt x="831" y="87"/>
                    <a:pt x="827" y="88"/>
                  </a:cubicBezTo>
                  <a:cubicBezTo>
                    <a:pt x="803" y="88"/>
                    <a:pt x="803" y="88"/>
                    <a:pt x="803" y="88"/>
                  </a:cubicBezTo>
                  <a:cubicBezTo>
                    <a:pt x="803" y="235"/>
                    <a:pt x="803" y="235"/>
                    <a:pt x="803" y="235"/>
                  </a:cubicBezTo>
                  <a:cubicBezTo>
                    <a:pt x="803" y="239"/>
                    <a:pt x="799" y="243"/>
                    <a:pt x="795" y="243"/>
                  </a:cubicBezTo>
                  <a:cubicBezTo>
                    <a:pt x="790" y="243"/>
                    <a:pt x="786" y="239"/>
                    <a:pt x="786" y="235"/>
                  </a:cubicBezTo>
                  <a:cubicBezTo>
                    <a:pt x="786" y="88"/>
                    <a:pt x="786" y="88"/>
                    <a:pt x="786" y="88"/>
                  </a:cubicBezTo>
                  <a:cubicBezTo>
                    <a:pt x="764" y="88"/>
                    <a:pt x="764" y="88"/>
                    <a:pt x="764" y="88"/>
                  </a:cubicBezTo>
                  <a:cubicBezTo>
                    <a:pt x="759" y="87"/>
                    <a:pt x="755" y="84"/>
                    <a:pt x="755" y="79"/>
                  </a:cubicBezTo>
                  <a:cubicBezTo>
                    <a:pt x="755" y="74"/>
                    <a:pt x="759" y="70"/>
                    <a:pt x="764" y="71"/>
                  </a:cubicBezTo>
                  <a:cubicBezTo>
                    <a:pt x="786" y="71"/>
                    <a:pt x="786" y="71"/>
                    <a:pt x="786" y="71"/>
                  </a:cubicBezTo>
                  <a:cubicBezTo>
                    <a:pt x="786" y="52"/>
                    <a:pt x="786" y="52"/>
                    <a:pt x="786" y="52"/>
                  </a:cubicBezTo>
                  <a:cubicBezTo>
                    <a:pt x="786" y="35"/>
                    <a:pt x="789" y="22"/>
                    <a:pt x="797" y="13"/>
                  </a:cubicBezTo>
                  <a:cubicBezTo>
                    <a:pt x="805" y="4"/>
                    <a:pt x="818" y="1"/>
                    <a:pt x="831" y="1"/>
                  </a:cubicBezTo>
                  <a:cubicBezTo>
                    <a:pt x="831" y="1"/>
                    <a:pt x="832" y="1"/>
                    <a:pt x="832" y="1"/>
                  </a:cubicBezTo>
                  <a:cubicBezTo>
                    <a:pt x="832" y="1"/>
                    <a:pt x="833" y="1"/>
                    <a:pt x="833" y="1"/>
                  </a:cubicBezTo>
                  <a:cubicBezTo>
                    <a:pt x="835" y="1"/>
                    <a:pt x="835" y="1"/>
                    <a:pt x="835" y="1"/>
                  </a:cubicBezTo>
                  <a:cubicBezTo>
                    <a:pt x="836" y="1"/>
                    <a:pt x="836" y="1"/>
                    <a:pt x="836" y="1"/>
                  </a:cubicBezTo>
                  <a:cubicBezTo>
                    <a:pt x="840" y="1"/>
                    <a:pt x="844" y="5"/>
                    <a:pt x="844" y="9"/>
                  </a:cubicBezTo>
                  <a:cubicBezTo>
                    <a:pt x="844" y="14"/>
                    <a:pt x="840" y="18"/>
                    <a:pt x="836" y="18"/>
                  </a:cubicBezTo>
                  <a:cubicBezTo>
                    <a:pt x="836" y="18"/>
                    <a:pt x="836" y="18"/>
                    <a:pt x="835" y="18"/>
                  </a:cubicBezTo>
                  <a:cubicBezTo>
                    <a:pt x="833" y="18"/>
                    <a:pt x="833" y="18"/>
                    <a:pt x="833" y="18"/>
                  </a:cubicBezTo>
                  <a:cubicBezTo>
                    <a:pt x="833" y="18"/>
                    <a:pt x="832" y="18"/>
                    <a:pt x="832" y="18"/>
                  </a:cubicBezTo>
                  <a:close/>
                  <a:moveTo>
                    <a:pt x="325" y="158"/>
                  </a:moveTo>
                  <a:cubicBezTo>
                    <a:pt x="325" y="204"/>
                    <a:pt x="361" y="243"/>
                    <a:pt x="406" y="243"/>
                  </a:cubicBezTo>
                  <a:cubicBezTo>
                    <a:pt x="450" y="243"/>
                    <a:pt x="486" y="204"/>
                    <a:pt x="486" y="158"/>
                  </a:cubicBezTo>
                  <a:cubicBezTo>
                    <a:pt x="486" y="112"/>
                    <a:pt x="450" y="73"/>
                    <a:pt x="406" y="73"/>
                  </a:cubicBezTo>
                  <a:cubicBezTo>
                    <a:pt x="361" y="73"/>
                    <a:pt x="325" y="112"/>
                    <a:pt x="325" y="158"/>
                  </a:cubicBezTo>
                  <a:close/>
                  <a:moveTo>
                    <a:pt x="278" y="234"/>
                  </a:moveTo>
                  <a:cubicBezTo>
                    <a:pt x="278" y="239"/>
                    <a:pt x="282" y="243"/>
                    <a:pt x="286" y="243"/>
                  </a:cubicBezTo>
                  <a:cubicBezTo>
                    <a:pt x="291" y="243"/>
                    <a:pt x="295" y="239"/>
                    <a:pt x="295" y="234"/>
                  </a:cubicBezTo>
                  <a:cubicBezTo>
                    <a:pt x="295" y="142"/>
                    <a:pt x="295" y="142"/>
                    <a:pt x="295" y="142"/>
                  </a:cubicBezTo>
                  <a:cubicBezTo>
                    <a:pt x="295" y="105"/>
                    <a:pt x="264" y="73"/>
                    <a:pt x="226" y="73"/>
                  </a:cubicBezTo>
                  <a:cubicBezTo>
                    <a:pt x="205" y="73"/>
                    <a:pt x="185" y="83"/>
                    <a:pt x="173" y="98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7"/>
                    <a:pt x="169" y="73"/>
                    <a:pt x="165" y="73"/>
                  </a:cubicBezTo>
                  <a:cubicBezTo>
                    <a:pt x="160" y="73"/>
                    <a:pt x="157" y="77"/>
                    <a:pt x="157" y="82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234"/>
                    <a:pt x="157" y="234"/>
                    <a:pt x="157" y="234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8"/>
                    <a:pt x="157" y="238"/>
                    <a:pt x="157" y="238"/>
                  </a:cubicBezTo>
                  <a:cubicBezTo>
                    <a:pt x="158" y="240"/>
                    <a:pt x="160" y="242"/>
                    <a:pt x="163" y="243"/>
                  </a:cubicBezTo>
                  <a:cubicBezTo>
                    <a:pt x="165" y="243"/>
                    <a:pt x="165" y="243"/>
                    <a:pt x="165" y="243"/>
                  </a:cubicBezTo>
                  <a:cubicBezTo>
                    <a:pt x="167" y="243"/>
                    <a:pt x="170" y="242"/>
                    <a:pt x="171" y="240"/>
                  </a:cubicBezTo>
                  <a:cubicBezTo>
                    <a:pt x="172" y="239"/>
                    <a:pt x="173" y="237"/>
                    <a:pt x="173" y="236"/>
                  </a:cubicBezTo>
                  <a:cubicBezTo>
                    <a:pt x="173" y="234"/>
                    <a:pt x="173" y="234"/>
                    <a:pt x="173" y="234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4" y="114"/>
                    <a:pt x="197" y="90"/>
                    <a:pt x="226" y="90"/>
                  </a:cubicBezTo>
                  <a:cubicBezTo>
                    <a:pt x="255" y="90"/>
                    <a:pt x="278" y="114"/>
                    <a:pt x="278" y="142"/>
                  </a:cubicBezTo>
                  <a:lnTo>
                    <a:pt x="278" y="234"/>
                  </a:lnTo>
                  <a:close/>
                  <a:moveTo>
                    <a:pt x="26" y="235"/>
                  </a:moveTo>
                  <a:cubicBezTo>
                    <a:pt x="37" y="240"/>
                    <a:pt x="51" y="243"/>
                    <a:pt x="62" y="243"/>
                  </a:cubicBezTo>
                  <a:cubicBezTo>
                    <a:pt x="78" y="243"/>
                    <a:pt x="92" y="239"/>
                    <a:pt x="104" y="230"/>
                  </a:cubicBezTo>
                  <a:cubicBezTo>
                    <a:pt x="115" y="222"/>
                    <a:pt x="122" y="209"/>
                    <a:pt x="122" y="195"/>
                  </a:cubicBezTo>
                  <a:cubicBezTo>
                    <a:pt x="122" y="163"/>
                    <a:pt x="94" y="156"/>
                    <a:pt x="64" y="146"/>
                  </a:cubicBezTo>
                  <a:cubicBezTo>
                    <a:pt x="44" y="139"/>
                    <a:pt x="23" y="134"/>
                    <a:pt x="23" y="118"/>
                  </a:cubicBezTo>
                  <a:cubicBezTo>
                    <a:pt x="23" y="97"/>
                    <a:pt x="48" y="88"/>
                    <a:pt x="62" y="88"/>
                  </a:cubicBezTo>
                  <a:cubicBezTo>
                    <a:pt x="95" y="88"/>
                    <a:pt x="102" y="115"/>
                    <a:pt x="112" y="107"/>
                  </a:cubicBezTo>
                  <a:cubicBezTo>
                    <a:pt x="121" y="99"/>
                    <a:pt x="88" y="73"/>
                    <a:pt x="64" y="73"/>
                  </a:cubicBezTo>
                  <a:cubicBezTo>
                    <a:pt x="47" y="73"/>
                    <a:pt x="33" y="77"/>
                    <a:pt x="23" y="84"/>
                  </a:cubicBezTo>
                  <a:cubicBezTo>
                    <a:pt x="12" y="91"/>
                    <a:pt x="5" y="100"/>
                    <a:pt x="4" y="118"/>
                  </a:cubicBezTo>
                  <a:cubicBezTo>
                    <a:pt x="3" y="152"/>
                    <a:pt x="46" y="158"/>
                    <a:pt x="64" y="164"/>
                  </a:cubicBezTo>
                  <a:cubicBezTo>
                    <a:pt x="82" y="171"/>
                    <a:pt x="104" y="178"/>
                    <a:pt x="104" y="195"/>
                  </a:cubicBezTo>
                  <a:cubicBezTo>
                    <a:pt x="104" y="219"/>
                    <a:pt x="75" y="226"/>
                    <a:pt x="62" y="226"/>
                  </a:cubicBezTo>
                  <a:cubicBezTo>
                    <a:pt x="24" y="226"/>
                    <a:pt x="14" y="205"/>
                    <a:pt x="7" y="212"/>
                  </a:cubicBezTo>
                  <a:cubicBezTo>
                    <a:pt x="0" y="218"/>
                    <a:pt x="9" y="227"/>
                    <a:pt x="26" y="235"/>
                  </a:cubicBezTo>
                  <a:close/>
                </a:path>
              </a:pathLst>
            </a:custGeom>
            <a:solidFill>
              <a:srgbClr val="005E89"/>
            </a:solidFill>
            <a:ln w="3175" cap="flat">
              <a:solidFill>
                <a:srgbClr val="005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1567F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5" name="Freeform 10">
              <a:extLst>
                <a:ext uri="{FF2B5EF4-FFF2-40B4-BE49-F238E27FC236}">
                  <a16:creationId xmlns:a16="http://schemas.microsoft.com/office/drawing/2014/main" id="{1F6C5EAD-31C9-5A41-9384-696E1752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" y="963"/>
              <a:ext cx="98" cy="73"/>
            </a:xfrm>
            <a:custGeom>
              <a:avLst/>
              <a:gdLst>
                <a:gd name="T0" fmla="*/ 9 w 164"/>
                <a:gd name="T1" fmla="*/ 105 h 123"/>
                <a:gd name="T2" fmla="*/ 8 w 164"/>
                <a:gd name="T3" fmla="*/ 103 h 123"/>
                <a:gd name="T4" fmla="*/ 19 w 164"/>
                <a:gd name="T5" fmla="*/ 64 h 123"/>
                <a:gd name="T6" fmla="*/ 117 w 164"/>
                <a:gd name="T7" fmla="*/ 8 h 123"/>
                <a:gd name="T8" fmla="*/ 156 w 164"/>
                <a:gd name="T9" fmla="*/ 18 h 123"/>
                <a:gd name="T10" fmla="*/ 157 w 164"/>
                <a:gd name="T11" fmla="*/ 19 h 123"/>
                <a:gd name="T12" fmla="*/ 146 w 164"/>
                <a:gd name="T13" fmla="*/ 58 h 123"/>
                <a:gd name="T14" fmla="*/ 48 w 164"/>
                <a:gd name="T15" fmla="*/ 115 h 123"/>
                <a:gd name="T16" fmla="*/ 9 w 164"/>
                <a:gd name="T17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9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5" y="72"/>
                    <a:pt x="19" y="6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4"/>
                    <a:pt x="156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64" y="33"/>
                    <a:pt x="160" y="50"/>
                    <a:pt x="146" y="58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7" y="118"/>
                    <a:pt x="9" y="105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6" name="Freeform 11">
              <a:extLst>
                <a:ext uri="{FF2B5EF4-FFF2-40B4-BE49-F238E27FC236}">
                  <a16:creationId xmlns:a16="http://schemas.microsoft.com/office/drawing/2014/main" id="{04BF6F01-F349-BE46-8AFB-2AFF41C03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" y="931"/>
              <a:ext cx="35" cy="101"/>
            </a:xfrm>
            <a:custGeom>
              <a:avLst/>
              <a:gdLst>
                <a:gd name="T0" fmla="*/ 30 w 58"/>
                <a:gd name="T1" fmla="*/ 170 h 170"/>
                <a:gd name="T2" fmla="*/ 28 w 58"/>
                <a:gd name="T3" fmla="*/ 170 h 170"/>
                <a:gd name="T4" fmla="*/ 0 w 58"/>
                <a:gd name="T5" fmla="*/ 142 h 170"/>
                <a:gd name="T6" fmla="*/ 0 w 58"/>
                <a:gd name="T7" fmla="*/ 28 h 170"/>
                <a:gd name="T8" fmla="*/ 28 w 58"/>
                <a:gd name="T9" fmla="*/ 0 h 170"/>
                <a:gd name="T10" fmla="*/ 30 w 58"/>
                <a:gd name="T11" fmla="*/ 0 h 170"/>
                <a:gd name="T12" fmla="*/ 58 w 58"/>
                <a:gd name="T13" fmla="*/ 28 h 170"/>
                <a:gd name="T14" fmla="*/ 58 w 58"/>
                <a:gd name="T15" fmla="*/ 142 h 170"/>
                <a:gd name="T16" fmla="*/ 30 w 58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70">
                  <a:moveTo>
                    <a:pt x="30" y="170"/>
                  </a:move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7"/>
                    <a:pt x="45" y="170"/>
                    <a:pt x="30" y="17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7" name="Freeform 12">
              <a:extLst>
                <a:ext uri="{FF2B5EF4-FFF2-40B4-BE49-F238E27FC236}">
                  <a16:creationId xmlns:a16="http://schemas.microsoft.com/office/drawing/2014/main" id="{BE15D3C3-4AE3-804E-89EE-422D7E619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1050"/>
              <a:ext cx="97" cy="73"/>
            </a:xfrm>
            <a:custGeom>
              <a:avLst/>
              <a:gdLst>
                <a:gd name="T0" fmla="*/ 8 w 164"/>
                <a:gd name="T1" fmla="*/ 20 h 123"/>
                <a:gd name="T2" fmla="*/ 9 w 164"/>
                <a:gd name="T3" fmla="*/ 19 h 123"/>
                <a:gd name="T4" fmla="*/ 48 w 164"/>
                <a:gd name="T5" fmla="*/ 8 h 123"/>
                <a:gd name="T6" fmla="*/ 146 w 164"/>
                <a:gd name="T7" fmla="*/ 65 h 123"/>
                <a:gd name="T8" fmla="*/ 156 w 164"/>
                <a:gd name="T9" fmla="*/ 104 h 123"/>
                <a:gd name="T10" fmla="*/ 156 w 164"/>
                <a:gd name="T11" fmla="*/ 105 h 123"/>
                <a:gd name="T12" fmla="*/ 117 w 164"/>
                <a:gd name="T13" fmla="*/ 115 h 123"/>
                <a:gd name="T14" fmla="*/ 18 w 164"/>
                <a:gd name="T15" fmla="*/ 59 h 123"/>
                <a:gd name="T16" fmla="*/ 8 w 164"/>
                <a:gd name="T17" fmla="*/ 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8" y="20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3"/>
                    <a:pt x="117" y="11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3"/>
                    <a:pt x="8" y="2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8" name="Freeform 13">
              <a:extLst>
                <a:ext uri="{FF2B5EF4-FFF2-40B4-BE49-F238E27FC236}">
                  <a16:creationId xmlns:a16="http://schemas.microsoft.com/office/drawing/2014/main" id="{59975145-CDD8-3E43-9FF8-CB0813A09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" y="1016"/>
              <a:ext cx="98" cy="73"/>
            </a:xfrm>
            <a:custGeom>
              <a:avLst/>
              <a:gdLst>
                <a:gd name="T0" fmla="*/ 8 w 164"/>
                <a:gd name="T1" fmla="*/ 105 h 123"/>
                <a:gd name="T2" fmla="*/ 8 w 164"/>
                <a:gd name="T3" fmla="*/ 103 h 123"/>
                <a:gd name="T4" fmla="*/ 18 w 164"/>
                <a:gd name="T5" fmla="*/ 64 h 123"/>
                <a:gd name="T6" fmla="*/ 116 w 164"/>
                <a:gd name="T7" fmla="*/ 8 h 123"/>
                <a:gd name="T8" fmla="*/ 155 w 164"/>
                <a:gd name="T9" fmla="*/ 18 h 123"/>
                <a:gd name="T10" fmla="*/ 156 w 164"/>
                <a:gd name="T11" fmla="*/ 19 h 123"/>
                <a:gd name="T12" fmla="*/ 146 w 164"/>
                <a:gd name="T13" fmla="*/ 58 h 123"/>
                <a:gd name="T14" fmla="*/ 47 w 164"/>
                <a:gd name="T15" fmla="*/ 115 h 123"/>
                <a:gd name="T16" fmla="*/ 8 w 164"/>
                <a:gd name="T17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8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4" y="72"/>
                    <a:pt x="18" y="6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8" y="4"/>
                    <a:pt x="155" y="18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64" y="33"/>
                    <a:pt x="159" y="51"/>
                    <a:pt x="146" y="58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34" y="123"/>
                    <a:pt x="16" y="118"/>
                    <a:pt x="8" y="105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79" name="Freeform 14">
              <a:extLst>
                <a:ext uri="{FF2B5EF4-FFF2-40B4-BE49-F238E27FC236}">
                  <a16:creationId xmlns:a16="http://schemas.microsoft.com/office/drawing/2014/main" id="{B61FFD2D-D176-DD4A-BE81-2ADEEF9BB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" y="1106"/>
              <a:ext cx="35" cy="101"/>
            </a:xfrm>
            <a:custGeom>
              <a:avLst/>
              <a:gdLst>
                <a:gd name="T0" fmla="*/ 29 w 59"/>
                <a:gd name="T1" fmla="*/ 0 h 170"/>
                <a:gd name="T2" fmla="*/ 30 w 59"/>
                <a:gd name="T3" fmla="*/ 0 h 170"/>
                <a:gd name="T4" fmla="*/ 59 w 59"/>
                <a:gd name="T5" fmla="*/ 28 h 170"/>
                <a:gd name="T6" fmla="*/ 59 w 59"/>
                <a:gd name="T7" fmla="*/ 142 h 170"/>
                <a:gd name="T8" fmla="*/ 30 w 59"/>
                <a:gd name="T9" fmla="*/ 170 h 170"/>
                <a:gd name="T10" fmla="*/ 29 w 59"/>
                <a:gd name="T11" fmla="*/ 170 h 170"/>
                <a:gd name="T12" fmla="*/ 0 w 59"/>
                <a:gd name="T13" fmla="*/ 142 h 170"/>
                <a:gd name="T14" fmla="*/ 0 w 59"/>
                <a:gd name="T15" fmla="*/ 28 h 170"/>
                <a:gd name="T16" fmla="*/ 29 w 59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2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8"/>
                    <a:pt x="46" y="170"/>
                    <a:pt x="30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0" name="Freeform 15">
              <a:extLst>
                <a:ext uri="{FF2B5EF4-FFF2-40B4-BE49-F238E27FC236}">
                  <a16:creationId xmlns:a16="http://schemas.microsoft.com/office/drawing/2014/main" id="{20E382C1-1FAE-B748-A513-81D02D3C4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1103"/>
              <a:ext cx="97" cy="74"/>
            </a:xfrm>
            <a:custGeom>
              <a:avLst/>
              <a:gdLst>
                <a:gd name="T0" fmla="*/ 8 w 164"/>
                <a:gd name="T1" fmla="*/ 20 h 124"/>
                <a:gd name="T2" fmla="*/ 8 w 164"/>
                <a:gd name="T3" fmla="*/ 19 h 124"/>
                <a:gd name="T4" fmla="*/ 47 w 164"/>
                <a:gd name="T5" fmla="*/ 8 h 124"/>
                <a:gd name="T6" fmla="*/ 146 w 164"/>
                <a:gd name="T7" fmla="*/ 65 h 124"/>
                <a:gd name="T8" fmla="*/ 156 w 164"/>
                <a:gd name="T9" fmla="*/ 104 h 124"/>
                <a:gd name="T10" fmla="*/ 155 w 164"/>
                <a:gd name="T11" fmla="*/ 105 h 124"/>
                <a:gd name="T12" fmla="*/ 116 w 164"/>
                <a:gd name="T13" fmla="*/ 116 h 124"/>
                <a:gd name="T14" fmla="*/ 18 w 164"/>
                <a:gd name="T15" fmla="*/ 59 h 124"/>
                <a:gd name="T16" fmla="*/ 8 w 164"/>
                <a:gd name="T17" fmla="*/ 2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4">
                  <a:moveTo>
                    <a:pt x="8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6" y="5"/>
                    <a:pt x="34" y="0"/>
                    <a:pt x="47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59" y="73"/>
                    <a:pt x="164" y="90"/>
                    <a:pt x="156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48" y="119"/>
                    <a:pt x="130" y="124"/>
                    <a:pt x="116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4" y="51"/>
                    <a:pt x="0" y="34"/>
                    <a:pt x="8" y="2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1" name="Freeform 16">
              <a:extLst>
                <a:ext uri="{FF2B5EF4-FFF2-40B4-BE49-F238E27FC236}">
                  <a16:creationId xmlns:a16="http://schemas.microsoft.com/office/drawing/2014/main" id="{80FB9287-4FF9-8941-91A4-AF0A412BD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02"/>
              <a:ext cx="98" cy="73"/>
            </a:xfrm>
            <a:custGeom>
              <a:avLst/>
              <a:gdLst>
                <a:gd name="T0" fmla="*/ 155 w 164"/>
                <a:gd name="T1" fmla="*/ 18 h 123"/>
                <a:gd name="T2" fmla="*/ 156 w 164"/>
                <a:gd name="T3" fmla="*/ 20 h 123"/>
                <a:gd name="T4" fmla="*/ 145 w 164"/>
                <a:gd name="T5" fmla="*/ 59 h 123"/>
                <a:gd name="T6" fmla="*/ 47 w 164"/>
                <a:gd name="T7" fmla="*/ 116 h 123"/>
                <a:gd name="T8" fmla="*/ 8 w 164"/>
                <a:gd name="T9" fmla="*/ 105 h 123"/>
                <a:gd name="T10" fmla="*/ 7 w 164"/>
                <a:gd name="T11" fmla="*/ 104 h 123"/>
                <a:gd name="T12" fmla="*/ 18 w 164"/>
                <a:gd name="T13" fmla="*/ 65 h 123"/>
                <a:gd name="T14" fmla="*/ 116 w 164"/>
                <a:gd name="T15" fmla="*/ 8 h 123"/>
                <a:gd name="T16" fmla="*/ 155 w 164"/>
                <a:gd name="T1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5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59" y="51"/>
                    <a:pt x="145" y="59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34" y="123"/>
                    <a:pt x="16" y="119"/>
                    <a:pt x="8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90"/>
                    <a:pt x="4" y="73"/>
                    <a:pt x="18" y="65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7" y="5"/>
                    <a:pt x="155" y="1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2" name="Freeform 17">
              <a:extLst>
                <a:ext uri="{FF2B5EF4-FFF2-40B4-BE49-F238E27FC236}">
                  <a16:creationId xmlns:a16="http://schemas.microsoft.com/office/drawing/2014/main" id="{2571D005-49D3-0A40-804C-F76C0DD78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1106"/>
              <a:ext cx="34" cy="101"/>
            </a:xfrm>
            <a:custGeom>
              <a:avLst/>
              <a:gdLst>
                <a:gd name="T0" fmla="*/ 28 w 58"/>
                <a:gd name="T1" fmla="*/ 0 h 170"/>
                <a:gd name="T2" fmla="*/ 30 w 58"/>
                <a:gd name="T3" fmla="*/ 0 h 170"/>
                <a:gd name="T4" fmla="*/ 58 w 58"/>
                <a:gd name="T5" fmla="*/ 28 h 170"/>
                <a:gd name="T6" fmla="*/ 58 w 58"/>
                <a:gd name="T7" fmla="*/ 142 h 170"/>
                <a:gd name="T8" fmla="*/ 30 w 58"/>
                <a:gd name="T9" fmla="*/ 170 h 170"/>
                <a:gd name="T10" fmla="*/ 28 w 58"/>
                <a:gd name="T11" fmla="*/ 170 h 170"/>
                <a:gd name="T12" fmla="*/ 0 w 58"/>
                <a:gd name="T13" fmla="*/ 142 h 170"/>
                <a:gd name="T14" fmla="*/ 0 w 58"/>
                <a:gd name="T15" fmla="*/ 28 h 170"/>
                <a:gd name="T16" fmla="*/ 28 w 58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70">
                  <a:moveTo>
                    <a:pt x="2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8"/>
                    <a:pt x="45" y="170"/>
                    <a:pt x="30" y="170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3" name="Freeform 18">
              <a:extLst>
                <a:ext uri="{FF2B5EF4-FFF2-40B4-BE49-F238E27FC236}">
                  <a16:creationId xmlns:a16="http://schemas.microsoft.com/office/drawing/2014/main" id="{4B3E7F51-EBDC-CA4D-824F-747A59E0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015"/>
              <a:ext cx="98" cy="73"/>
            </a:xfrm>
            <a:custGeom>
              <a:avLst/>
              <a:gdLst>
                <a:gd name="T0" fmla="*/ 156 w 164"/>
                <a:gd name="T1" fmla="*/ 103 h 123"/>
                <a:gd name="T2" fmla="*/ 155 w 164"/>
                <a:gd name="T3" fmla="*/ 105 h 123"/>
                <a:gd name="T4" fmla="*/ 116 w 164"/>
                <a:gd name="T5" fmla="*/ 115 h 123"/>
                <a:gd name="T6" fmla="*/ 18 w 164"/>
                <a:gd name="T7" fmla="*/ 58 h 123"/>
                <a:gd name="T8" fmla="*/ 8 w 164"/>
                <a:gd name="T9" fmla="*/ 19 h 123"/>
                <a:gd name="T10" fmla="*/ 8 w 164"/>
                <a:gd name="T11" fmla="*/ 18 h 123"/>
                <a:gd name="T12" fmla="*/ 47 w 164"/>
                <a:gd name="T13" fmla="*/ 8 h 123"/>
                <a:gd name="T14" fmla="*/ 146 w 164"/>
                <a:gd name="T15" fmla="*/ 64 h 123"/>
                <a:gd name="T16" fmla="*/ 156 w 164"/>
                <a:gd name="T17" fmla="*/ 10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6" y="103"/>
                  </a:moveTo>
                  <a:cubicBezTo>
                    <a:pt x="155" y="105"/>
                    <a:pt x="155" y="105"/>
                    <a:pt x="155" y="105"/>
                  </a:cubicBezTo>
                  <a:cubicBezTo>
                    <a:pt x="148" y="118"/>
                    <a:pt x="130" y="123"/>
                    <a:pt x="116" y="115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4" y="51"/>
                    <a:pt x="0" y="33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6" y="4"/>
                    <a:pt x="34" y="0"/>
                    <a:pt x="47" y="8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9" y="72"/>
                    <a:pt x="164" y="90"/>
                    <a:pt x="156" y="103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4" name="Freeform 19">
              <a:extLst>
                <a:ext uri="{FF2B5EF4-FFF2-40B4-BE49-F238E27FC236}">
                  <a16:creationId xmlns:a16="http://schemas.microsoft.com/office/drawing/2014/main" id="{6032685F-93F3-C34E-9EC0-0BBDD6A73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" y="1049"/>
              <a:ext cx="97" cy="73"/>
            </a:xfrm>
            <a:custGeom>
              <a:avLst/>
              <a:gdLst>
                <a:gd name="T0" fmla="*/ 156 w 164"/>
                <a:gd name="T1" fmla="*/ 18 h 123"/>
                <a:gd name="T2" fmla="*/ 156 w 164"/>
                <a:gd name="T3" fmla="*/ 20 h 123"/>
                <a:gd name="T4" fmla="*/ 146 w 164"/>
                <a:gd name="T5" fmla="*/ 59 h 123"/>
                <a:gd name="T6" fmla="*/ 48 w 164"/>
                <a:gd name="T7" fmla="*/ 115 h 123"/>
                <a:gd name="T8" fmla="*/ 9 w 164"/>
                <a:gd name="T9" fmla="*/ 105 h 123"/>
                <a:gd name="T10" fmla="*/ 8 w 164"/>
                <a:gd name="T11" fmla="*/ 104 h 123"/>
                <a:gd name="T12" fmla="*/ 18 w 164"/>
                <a:gd name="T13" fmla="*/ 65 h 123"/>
                <a:gd name="T14" fmla="*/ 117 w 164"/>
                <a:gd name="T15" fmla="*/ 8 h 123"/>
                <a:gd name="T16" fmla="*/ 156 w 164"/>
                <a:gd name="T17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3">
                  <a:moveTo>
                    <a:pt x="156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60" y="51"/>
                    <a:pt x="146" y="59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6" y="119"/>
                    <a:pt x="9" y="10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0" y="90"/>
                    <a:pt x="5" y="73"/>
                    <a:pt x="18" y="6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5"/>
                    <a:pt x="156" y="1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5" name="Freeform 20">
              <a:extLst>
                <a:ext uri="{FF2B5EF4-FFF2-40B4-BE49-F238E27FC236}">
                  <a16:creationId xmlns:a16="http://schemas.microsoft.com/office/drawing/2014/main" id="{3ADE8F62-BDD7-EE47-8000-C9227AFB1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" y="931"/>
              <a:ext cx="35" cy="101"/>
            </a:xfrm>
            <a:custGeom>
              <a:avLst/>
              <a:gdLst>
                <a:gd name="T0" fmla="*/ 30 w 59"/>
                <a:gd name="T1" fmla="*/ 170 h 170"/>
                <a:gd name="T2" fmla="*/ 29 w 59"/>
                <a:gd name="T3" fmla="*/ 170 h 170"/>
                <a:gd name="T4" fmla="*/ 0 w 59"/>
                <a:gd name="T5" fmla="*/ 142 h 170"/>
                <a:gd name="T6" fmla="*/ 0 w 59"/>
                <a:gd name="T7" fmla="*/ 28 h 170"/>
                <a:gd name="T8" fmla="*/ 29 w 59"/>
                <a:gd name="T9" fmla="*/ 0 h 170"/>
                <a:gd name="T10" fmla="*/ 30 w 59"/>
                <a:gd name="T11" fmla="*/ 0 h 170"/>
                <a:gd name="T12" fmla="*/ 59 w 59"/>
                <a:gd name="T13" fmla="*/ 28 h 170"/>
                <a:gd name="T14" fmla="*/ 59 w 59"/>
                <a:gd name="T15" fmla="*/ 142 h 170"/>
                <a:gd name="T16" fmla="*/ 30 w 59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70">
                  <a:moveTo>
                    <a:pt x="30" y="170"/>
                  </a:move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7"/>
                    <a:pt x="46" y="170"/>
                    <a:pt x="30" y="170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6" name="Freeform 21">
              <a:extLst>
                <a:ext uri="{FF2B5EF4-FFF2-40B4-BE49-F238E27FC236}">
                  <a16:creationId xmlns:a16="http://schemas.microsoft.com/office/drawing/2014/main" id="{DCFBB8D3-D072-6946-A7E4-2EA753F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" y="961"/>
              <a:ext cx="98" cy="74"/>
            </a:xfrm>
            <a:custGeom>
              <a:avLst/>
              <a:gdLst>
                <a:gd name="T0" fmla="*/ 156 w 164"/>
                <a:gd name="T1" fmla="*/ 104 h 124"/>
                <a:gd name="T2" fmla="*/ 156 w 164"/>
                <a:gd name="T3" fmla="*/ 105 h 124"/>
                <a:gd name="T4" fmla="*/ 117 w 164"/>
                <a:gd name="T5" fmla="*/ 116 h 124"/>
                <a:gd name="T6" fmla="*/ 18 w 164"/>
                <a:gd name="T7" fmla="*/ 59 h 124"/>
                <a:gd name="T8" fmla="*/ 8 w 164"/>
                <a:gd name="T9" fmla="*/ 20 h 124"/>
                <a:gd name="T10" fmla="*/ 9 w 164"/>
                <a:gd name="T11" fmla="*/ 19 h 124"/>
                <a:gd name="T12" fmla="*/ 48 w 164"/>
                <a:gd name="T13" fmla="*/ 8 h 124"/>
                <a:gd name="T14" fmla="*/ 146 w 164"/>
                <a:gd name="T15" fmla="*/ 65 h 124"/>
                <a:gd name="T16" fmla="*/ 156 w 164"/>
                <a:gd name="T17" fmla="*/ 10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4">
                  <a:moveTo>
                    <a:pt x="156" y="104"/>
                  </a:move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4"/>
                    <a:pt x="117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4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287" name="Freeform 22">
              <a:extLst>
                <a:ext uri="{FF2B5EF4-FFF2-40B4-BE49-F238E27FC236}">
                  <a16:creationId xmlns:a16="http://schemas.microsoft.com/office/drawing/2014/main" id="{3AC7EC93-2BCA-DB43-AE3D-412913E39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" y="1037"/>
              <a:ext cx="65" cy="65"/>
            </a:xfrm>
            <a:custGeom>
              <a:avLst/>
              <a:gdLst>
                <a:gd name="T0" fmla="*/ 101 w 109"/>
                <a:gd name="T1" fmla="*/ 41 h 110"/>
                <a:gd name="T2" fmla="*/ 69 w 109"/>
                <a:gd name="T3" fmla="*/ 8 h 110"/>
                <a:gd name="T4" fmla="*/ 40 w 109"/>
                <a:gd name="T5" fmla="*/ 8 h 110"/>
                <a:gd name="T6" fmla="*/ 8 w 109"/>
                <a:gd name="T7" fmla="*/ 41 h 110"/>
                <a:gd name="T8" fmla="*/ 8 w 109"/>
                <a:gd name="T9" fmla="*/ 69 h 110"/>
                <a:gd name="T10" fmla="*/ 40 w 109"/>
                <a:gd name="T11" fmla="*/ 102 h 110"/>
                <a:gd name="T12" fmla="*/ 69 w 109"/>
                <a:gd name="T13" fmla="*/ 102 h 110"/>
                <a:gd name="T14" fmla="*/ 101 w 109"/>
                <a:gd name="T15" fmla="*/ 69 h 110"/>
                <a:gd name="T16" fmla="*/ 101 w 109"/>
                <a:gd name="T17" fmla="*/ 41 h 110"/>
                <a:gd name="T18" fmla="*/ 72 w 109"/>
                <a:gd name="T19" fmla="*/ 58 h 110"/>
                <a:gd name="T20" fmla="*/ 58 w 109"/>
                <a:gd name="T21" fmla="*/ 72 h 110"/>
                <a:gd name="T22" fmla="*/ 51 w 109"/>
                <a:gd name="T23" fmla="*/ 72 h 110"/>
                <a:gd name="T24" fmla="*/ 37 w 109"/>
                <a:gd name="T25" fmla="*/ 58 h 110"/>
                <a:gd name="T26" fmla="*/ 37 w 109"/>
                <a:gd name="T27" fmla="*/ 52 h 110"/>
                <a:gd name="T28" fmla="*/ 51 w 109"/>
                <a:gd name="T29" fmla="*/ 38 h 110"/>
                <a:gd name="T30" fmla="*/ 58 w 109"/>
                <a:gd name="T31" fmla="*/ 38 h 110"/>
                <a:gd name="T32" fmla="*/ 72 w 109"/>
                <a:gd name="T33" fmla="*/ 52 h 110"/>
                <a:gd name="T34" fmla="*/ 72 w 109"/>
                <a:gd name="T35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10">
                  <a:moveTo>
                    <a:pt x="101" y="41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1" y="0"/>
                    <a:pt x="48" y="0"/>
                    <a:pt x="40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0" y="49"/>
                    <a:pt x="0" y="61"/>
                    <a:pt x="8" y="69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8" y="110"/>
                    <a:pt x="61" y="110"/>
                    <a:pt x="69" y="10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109" y="61"/>
                    <a:pt x="109" y="49"/>
                    <a:pt x="101" y="41"/>
                  </a:cubicBezTo>
                  <a:close/>
                  <a:moveTo>
                    <a:pt x="72" y="58"/>
                  </a:move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4"/>
                    <a:pt x="51" y="72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5" y="57"/>
                    <a:pt x="35" y="53"/>
                    <a:pt x="37" y="5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3" y="36"/>
                    <a:pt x="56" y="36"/>
                    <a:pt x="58" y="38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7"/>
                    <a:pt x="72" y="58"/>
                  </a:cubicBezTo>
                  <a:close/>
                </a:path>
              </a:pathLst>
            </a:custGeom>
            <a:solidFill>
              <a:srgbClr val="005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EF4EAF65-09B9-0440-AB98-B4DD43A49183}"/>
              </a:ext>
            </a:extLst>
          </p:cNvPr>
          <p:cNvSpPr txBox="1"/>
          <p:nvPr/>
        </p:nvSpPr>
        <p:spPr>
          <a:xfrm>
            <a:off x="7535842" y="1508865"/>
            <a:ext cx="6832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rgbClr val="000000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Azure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E1C29F1-A837-3144-AB0B-7314F7F06606}"/>
              </a:ext>
            </a:extLst>
          </p:cNvPr>
          <p:cNvGrpSpPr/>
          <p:nvPr/>
        </p:nvGrpSpPr>
        <p:grpSpPr>
          <a:xfrm>
            <a:off x="4356963" y="2988984"/>
            <a:ext cx="596727" cy="844509"/>
            <a:chOff x="5144228" y="2862082"/>
            <a:chExt cx="516003" cy="570858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04B26084-CAA3-DC4E-9B01-AA063C3021BC}"/>
                </a:ext>
              </a:extLst>
            </p:cNvPr>
            <p:cNvGrpSpPr/>
            <p:nvPr/>
          </p:nvGrpSpPr>
          <p:grpSpPr>
            <a:xfrm>
              <a:off x="5144228" y="2862082"/>
              <a:ext cx="514892" cy="570858"/>
              <a:chOff x="8597900" y="1254125"/>
              <a:chExt cx="438150" cy="485775"/>
            </a:xfrm>
            <a:solidFill>
              <a:srgbClr val="FFFFFF"/>
            </a:solidFill>
          </p:grpSpPr>
          <p:sp>
            <p:nvSpPr>
              <p:cNvPr id="298" name="Freeform 374">
                <a:extLst>
                  <a:ext uri="{FF2B5EF4-FFF2-40B4-BE49-F238E27FC236}">
                    <a16:creationId xmlns:a16="http://schemas.microsoft.com/office/drawing/2014/main" id="{ABBCB564-E5AF-7944-98EB-993061DF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1347788"/>
                <a:ext cx="438150" cy="392112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317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299" name="Oval 371">
                <a:extLst>
                  <a:ext uri="{FF2B5EF4-FFF2-40B4-BE49-F238E27FC236}">
                    <a16:creationId xmlns:a16="http://schemas.microsoft.com/office/drawing/2014/main" id="{F8F1D6AF-9893-4E46-A0E5-842756AB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1254125"/>
                <a:ext cx="438150" cy="185737"/>
              </a:xfrm>
              <a:prstGeom prst="ellipse">
                <a:avLst/>
              </a:prstGeom>
              <a:noFill/>
              <a:ln w="317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sp>
          <p:nvSpPr>
            <p:cNvPr id="297" name="Freeform 55">
              <a:extLst>
                <a:ext uri="{FF2B5EF4-FFF2-40B4-BE49-F238E27FC236}">
                  <a16:creationId xmlns:a16="http://schemas.microsoft.com/office/drawing/2014/main" id="{63F6213A-CDFB-854C-BFAC-CE22D9959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880" y="3174733"/>
              <a:ext cx="514351" cy="98694"/>
            </a:xfrm>
            <a:custGeom>
              <a:avLst/>
              <a:gdLst>
                <a:gd name="T0" fmla="*/ 0 w 164"/>
                <a:gd name="T1" fmla="*/ 0 h 29"/>
                <a:gd name="T2" fmla="*/ 30 w 164"/>
                <a:gd name="T3" fmla="*/ 29 h 29"/>
                <a:gd name="T4" fmla="*/ 52 w 164"/>
                <a:gd name="T5" fmla="*/ 19 h 29"/>
                <a:gd name="T6" fmla="*/ 56 w 164"/>
                <a:gd name="T7" fmla="*/ 14 h 29"/>
                <a:gd name="T8" fmla="*/ 60 w 164"/>
                <a:gd name="T9" fmla="*/ 19 h 29"/>
                <a:gd name="T10" fmla="*/ 82 w 164"/>
                <a:gd name="T11" fmla="*/ 29 h 29"/>
                <a:gd name="T12" fmla="*/ 104 w 164"/>
                <a:gd name="T13" fmla="*/ 20 h 29"/>
                <a:gd name="T14" fmla="*/ 108 w 164"/>
                <a:gd name="T15" fmla="*/ 15 h 29"/>
                <a:gd name="T16" fmla="*/ 113 w 164"/>
                <a:gd name="T17" fmla="*/ 20 h 29"/>
                <a:gd name="T18" fmla="*/ 134 w 164"/>
                <a:gd name="T19" fmla="*/ 29 h 29"/>
                <a:gd name="T20" fmla="*/ 164 w 16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9">
                  <a:moveTo>
                    <a:pt x="0" y="0"/>
                  </a:moveTo>
                  <a:cubicBezTo>
                    <a:pt x="0" y="16"/>
                    <a:pt x="14" y="29"/>
                    <a:pt x="30" y="29"/>
                  </a:cubicBezTo>
                  <a:cubicBezTo>
                    <a:pt x="38" y="29"/>
                    <a:pt x="46" y="26"/>
                    <a:pt x="52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6" y="26"/>
                    <a:pt x="74" y="29"/>
                    <a:pt x="82" y="29"/>
                  </a:cubicBezTo>
                  <a:cubicBezTo>
                    <a:pt x="91" y="29"/>
                    <a:pt x="99" y="26"/>
                    <a:pt x="104" y="2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8" y="26"/>
                    <a:pt x="126" y="29"/>
                    <a:pt x="134" y="29"/>
                  </a:cubicBezTo>
                  <a:cubicBezTo>
                    <a:pt x="150" y="29"/>
                    <a:pt x="164" y="16"/>
                    <a:pt x="164" y="0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4013389" y="3901275"/>
            <a:ext cx="127791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 Azure</a:t>
            </a:r>
            <a:b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</a:b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Blob storage</a:t>
            </a: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8904ABF9-A042-3348-930B-883116DB7241}"/>
              </a:ext>
            </a:extLst>
          </p:cNvPr>
          <p:cNvCxnSpPr>
            <a:cxnSpLocks/>
          </p:cNvCxnSpPr>
          <p:nvPr/>
        </p:nvCxnSpPr>
        <p:spPr>
          <a:xfrm>
            <a:off x="5079391" y="3410537"/>
            <a:ext cx="329268" cy="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EA845EEC-F561-C343-B7C7-065E73C428C6}"/>
              </a:ext>
            </a:extLst>
          </p:cNvPr>
          <p:cNvCxnSpPr>
            <a:cxnSpLocks/>
          </p:cNvCxnSpPr>
          <p:nvPr/>
        </p:nvCxnSpPr>
        <p:spPr>
          <a:xfrm flipV="1">
            <a:off x="4592782" y="4401031"/>
            <a:ext cx="0" cy="149514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FD0C9808-C646-6344-9112-8552B785E5B4}"/>
              </a:ext>
            </a:extLst>
          </p:cNvPr>
          <p:cNvCxnSpPr>
            <a:cxnSpLocks/>
          </p:cNvCxnSpPr>
          <p:nvPr/>
        </p:nvCxnSpPr>
        <p:spPr>
          <a:xfrm>
            <a:off x="3551449" y="5896171"/>
            <a:ext cx="1041333" cy="0"/>
          </a:xfrm>
          <a:prstGeom prst="straightConnector1">
            <a:avLst/>
          </a:prstGeom>
          <a:noFill/>
          <a:ln w="19050" cap="sq" cmpd="sng" algn="ctr">
            <a:solidFill>
              <a:srgbClr val="DD5A1F">
                <a:alpha val="50000"/>
              </a:srgbClr>
            </a:solidFill>
            <a:prstDash val="sysDash"/>
            <a:miter lim="800000"/>
            <a:tailEnd type="none"/>
          </a:ln>
          <a:effectLst/>
        </p:spPr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4687007" y="5329890"/>
            <a:ext cx="167469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 err="1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snowpipe</a:t>
            </a: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 &amp; external tables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021100" y="5721226"/>
            <a:ext cx="114005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Python API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674776" y="2517591"/>
            <a:ext cx="9525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Power BI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751429" y="4605347"/>
            <a:ext cx="81945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cloning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187552" y="3864873"/>
            <a:ext cx="19816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data unload / sharing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835292C4-A216-4F46-AEAD-576AC1D53002}"/>
              </a:ext>
            </a:extLst>
          </p:cNvPr>
          <p:cNvSpPr txBox="1"/>
          <p:nvPr/>
        </p:nvSpPr>
        <p:spPr>
          <a:xfrm>
            <a:off x="8486785" y="3127294"/>
            <a:ext cx="109837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venir Medium"/>
                <a:ea typeface="Arial"/>
                <a:cs typeface="Arial" panose="020B0604020202020204" pitchFamily="34" charset="0"/>
                <a:sym typeface="Arial"/>
                <a:rtl val="0"/>
              </a:rPr>
              <a:t>any BI tool</a:t>
            </a:r>
          </a:p>
        </p:txBody>
      </p:sp>
    </p:spTree>
    <p:extLst>
      <p:ext uri="{BB962C8B-B14F-4D97-AF65-F5344CB8AC3E}">
        <p14:creationId xmlns:p14="http://schemas.microsoft.com/office/powerpoint/2010/main" val="20079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9" grpId="0"/>
      <p:bldP spid="310" grpId="0"/>
      <p:bldP spid="311" grpId="0"/>
      <p:bldP spid="313" grpId="0"/>
      <p:bldP spid="314" grpId="0"/>
      <p:bldP spid="3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COPY INTO </a:t>
            </a:r>
            <a:r>
              <a:rPr lang="nl-BE" dirty="0" err="1"/>
              <a:t>myTable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FROM @stage/</a:t>
            </a:r>
            <a:r>
              <a:rPr lang="nl-BE" dirty="0" err="1"/>
              <a:t>myfiles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/>
              <a:t>    PATTERN = '.*[.]</a:t>
            </a:r>
            <a:r>
              <a:rPr lang="nl-BE" dirty="0" err="1"/>
              <a:t>gz</a:t>
            </a:r>
            <a:r>
              <a:rPr lang="nl-BE" dirty="0"/>
              <a:t>'</a:t>
            </a:r>
          </a:p>
          <a:p>
            <a:pPr marL="0" indent="0">
              <a:buNone/>
            </a:pPr>
            <a:r>
              <a:rPr lang="nl-BE" dirty="0"/>
              <a:t>    PURGE = TRUE</a:t>
            </a:r>
          </a:p>
          <a:p>
            <a:pPr marL="0" indent="0">
              <a:buNone/>
            </a:pPr>
            <a:r>
              <a:rPr lang="nl-BE" dirty="0"/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92976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accent2">
                    <a:lumMod val="75000"/>
                  </a:schemeClr>
                </a:solidFill>
              </a:rPr>
              <a:t>myfiles</a:t>
            </a:r>
            <a:endParaRPr lang="nl-BE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02106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35676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icity warning sign-wallpaper-2560x1600 wallpaper">
            <a:extLst>
              <a:ext uri="{FF2B5EF4-FFF2-40B4-BE49-F238E27FC236}">
                <a16:creationId xmlns:a16="http://schemas.microsoft.com/office/drawing/2014/main" id="{C1C209EA-6271-4137-B319-2B093AB7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D5F28-BBC1-4F9B-ABE8-600C1C4BAD41}"/>
              </a:ext>
            </a:extLst>
          </p:cNvPr>
          <p:cNvSpPr txBox="1"/>
          <p:nvPr/>
        </p:nvSpPr>
        <p:spPr>
          <a:xfrm>
            <a:off x="6622473" y="692727"/>
            <a:ext cx="4747491" cy="296487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+mj-lt"/>
              </a:rPr>
              <a:t>WARNING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+mj-lt"/>
              </a:rPr>
              <a:t>MARKETING SLIDES</a:t>
            </a:r>
          </a:p>
        </p:txBody>
      </p:sp>
    </p:spTree>
    <p:extLst>
      <p:ext uri="{BB962C8B-B14F-4D97-AF65-F5344CB8AC3E}">
        <p14:creationId xmlns:p14="http://schemas.microsoft.com/office/powerpoint/2010/main" val="41735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PATTERN = '.*[.]</a:t>
            </a:r>
            <a:r>
              <a:rPr lang="nl-BE" dirty="0" err="1">
                <a:solidFill>
                  <a:schemeClr val="accent2">
                    <a:lumMod val="75000"/>
                  </a:schemeClr>
                </a:solidFill>
              </a:rPr>
              <a:t>gz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655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PURGE = TRUE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07196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blob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3378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COPY INTO 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myTable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FROM @stage/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myfiles</a:t>
            </a:r>
            <a:endParaRPr lang="nl-BE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FILE_FORMAT = (FORMAT_NAME = 'CSV_COMMA_HEADER_ENCLOSED')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PATTERN = '.*[.]</a:t>
            </a:r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gz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'</a:t>
            </a:r>
          </a:p>
          <a:p>
            <a:pPr marL="0" indent="0">
              <a:buNone/>
            </a:pP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    PURGE = TRUE</a:t>
            </a:r>
          </a:p>
          <a:p>
            <a:pPr marL="0" indent="0">
              <a:buNone/>
            </a:pPr>
            <a:r>
              <a:rPr lang="nl-BE" dirty="0"/>
              <a:t>    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ON_ERROR = 'SKIP_FILE';</a:t>
            </a:r>
          </a:p>
          <a:p>
            <a:pPr marL="0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10211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copy </a:t>
            </a:r>
            <a:r>
              <a:rPr lang="nl-BE" dirty="0" err="1"/>
              <a:t>into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files have </a:t>
            </a:r>
            <a:r>
              <a:rPr lang="nl-BE" dirty="0" err="1"/>
              <a:t>already</a:t>
            </a:r>
            <a:r>
              <a:rPr lang="nl-BE" dirty="0"/>
              <a:t> been </a:t>
            </a:r>
            <a:r>
              <a:rPr lang="nl-BE" dirty="0" err="1"/>
              <a:t>loaded</a:t>
            </a:r>
            <a:endParaRPr lang="nl-BE" dirty="0"/>
          </a:p>
          <a:p>
            <a:r>
              <a:rPr lang="nl-BE" dirty="0"/>
              <a:t>loads data in parallel</a:t>
            </a:r>
          </a:p>
          <a:p>
            <a:r>
              <a:rPr lang="nl-BE" dirty="0" err="1"/>
              <a:t>ideal</a:t>
            </a:r>
            <a:r>
              <a:rPr lang="nl-BE" dirty="0"/>
              <a:t> file </a:t>
            </a:r>
            <a:r>
              <a:rPr lang="nl-BE" dirty="0" err="1"/>
              <a:t>size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10MB </a:t>
            </a:r>
            <a:r>
              <a:rPr lang="nl-BE" dirty="0" err="1"/>
              <a:t>and</a:t>
            </a:r>
            <a:r>
              <a:rPr lang="nl-BE" dirty="0"/>
              <a:t> 100MB </a:t>
            </a:r>
            <a:r>
              <a:rPr lang="nl-BE" b="1" dirty="0" err="1"/>
              <a:t>compressed</a:t>
            </a:r>
            <a:endParaRPr lang="nl-BE" b="1" dirty="0"/>
          </a:p>
          <a:p>
            <a:r>
              <a:rPr lang="nl-BE" dirty="0"/>
              <a:t>supports CSV, JSON, AVRO, ORC, PARQUET </a:t>
            </a:r>
            <a:r>
              <a:rPr lang="nl-BE" dirty="0" err="1"/>
              <a:t>and</a:t>
            </a:r>
            <a:r>
              <a:rPr lang="nl-BE" dirty="0"/>
              <a:t> XML</a:t>
            </a:r>
          </a:p>
          <a:p>
            <a:r>
              <a:rPr lang="nl-BE" dirty="0" err="1"/>
              <a:t>limited</a:t>
            </a:r>
            <a:r>
              <a:rPr lang="nl-BE" dirty="0"/>
              <a:t> SQL support </a:t>
            </a:r>
            <a:r>
              <a:rPr lang="nl-BE" dirty="0" err="1"/>
              <a:t>to</a:t>
            </a:r>
            <a:r>
              <a:rPr lang="nl-BE" dirty="0"/>
              <a:t> extract </a:t>
            </a:r>
            <a:r>
              <a:rPr lang="nl-BE" dirty="0" err="1"/>
              <a:t>specific</a:t>
            </a:r>
            <a:r>
              <a:rPr lang="nl-BE" dirty="0"/>
              <a:t> columns</a:t>
            </a:r>
          </a:p>
          <a:p>
            <a:endParaRPr lang="nl-BE" dirty="0"/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extract data </a:t>
            </a:r>
            <a:r>
              <a:rPr lang="nl-BE" dirty="0" err="1"/>
              <a:t>from</a:t>
            </a:r>
            <a:r>
              <a:rPr lang="nl-BE" dirty="0"/>
              <a:t> Snowflake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blob</a:t>
            </a:r>
            <a:r>
              <a:rPr lang="nl-BE" dirty="0"/>
              <a:t> storage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042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49" y="2672434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73382-3E05-4D7D-B3F9-69F2BDA43CCE}"/>
              </a:ext>
            </a:extLst>
          </p:cNvPr>
          <p:cNvSpPr txBox="1"/>
          <p:nvPr/>
        </p:nvSpPr>
        <p:spPr>
          <a:xfrm>
            <a:off x="1349407" y="4124335"/>
            <a:ext cx="755822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500" b="1">
                <a:latin typeface="+mj-lt"/>
              </a:defRPr>
            </a:lvl1pPr>
          </a:lstStyle>
          <a:p>
            <a:r>
              <a:rPr lang="en-US" dirty="0"/>
              <a:t>ADF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57A641B-0F07-46AD-B3ED-3F5EA6DA66A8}"/>
              </a:ext>
            </a:extLst>
          </p:cNvPr>
          <p:cNvSpPr/>
          <p:nvPr/>
        </p:nvSpPr>
        <p:spPr>
          <a:xfrm>
            <a:off x="2947380" y="3566922"/>
            <a:ext cx="2525722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361F5-5492-432C-ADF0-0380A029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38" y="2625616"/>
            <a:ext cx="1345684" cy="1255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D8F3F-0B83-4ADF-AF47-D39DE4E9FD7A}"/>
              </a:ext>
            </a:extLst>
          </p:cNvPr>
          <p:cNvSpPr txBox="1"/>
          <p:nvPr/>
        </p:nvSpPr>
        <p:spPr>
          <a:xfrm>
            <a:off x="5660974" y="3796265"/>
            <a:ext cx="1941689" cy="87898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self-hosted IR</a:t>
            </a:r>
          </a:p>
          <a:p>
            <a:pPr algn="l"/>
            <a:r>
              <a:rPr lang="en-US" sz="2500" b="1" dirty="0">
                <a:latin typeface="+mj-lt"/>
              </a:rPr>
              <a:t>with OCDB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FADAA19-04F3-46E6-8762-051105E2859F}"/>
              </a:ext>
            </a:extLst>
          </p:cNvPr>
          <p:cNvSpPr/>
          <p:nvPr/>
        </p:nvSpPr>
        <p:spPr>
          <a:xfrm>
            <a:off x="7734741" y="3566922"/>
            <a:ext cx="1348126" cy="281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9" y="2645403"/>
            <a:ext cx="1226319" cy="12263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C8CB9F-64D4-410F-9C52-ED3DD1AA5B96}"/>
              </a:ext>
            </a:extLst>
          </p:cNvPr>
          <p:cNvCxnSpPr>
            <a:cxnSpLocks/>
          </p:cNvCxnSpPr>
          <p:nvPr/>
        </p:nvCxnSpPr>
        <p:spPr>
          <a:xfrm flipH="1">
            <a:off x="4245605" y="2013124"/>
            <a:ext cx="27700" cy="3454400"/>
          </a:xfrm>
          <a:prstGeom prst="line">
            <a:avLst/>
          </a:prstGeom>
          <a:ln w="31750" cap="flat" cmpd="sng" algn="ctr">
            <a:solidFill>
              <a:srgbClr val="DD5A1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A58211-5E69-49CE-9A56-E01055E49B01}"/>
              </a:ext>
            </a:extLst>
          </p:cNvPr>
          <p:cNvCxnSpPr>
            <a:cxnSpLocks/>
          </p:cNvCxnSpPr>
          <p:nvPr/>
        </p:nvCxnSpPr>
        <p:spPr>
          <a:xfrm flipH="1">
            <a:off x="8448698" y="2034936"/>
            <a:ext cx="27700" cy="3454400"/>
          </a:xfrm>
          <a:prstGeom prst="line">
            <a:avLst/>
          </a:prstGeom>
          <a:ln w="31750" cap="flat" cmpd="sng" algn="ctr">
            <a:solidFill>
              <a:srgbClr val="DD5A1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42FE2F-481A-4515-9CBF-89A390330063}"/>
              </a:ext>
            </a:extLst>
          </p:cNvPr>
          <p:cNvSpPr txBox="1"/>
          <p:nvPr/>
        </p:nvSpPr>
        <p:spPr>
          <a:xfrm>
            <a:off x="9791211" y="3997231"/>
            <a:ext cx="1517433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Snowflake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04009-66F3-4556-959B-94CFDA87EDED}"/>
              </a:ext>
            </a:extLst>
          </p:cNvPr>
          <p:cNvSpPr txBox="1"/>
          <p:nvPr/>
        </p:nvSpPr>
        <p:spPr>
          <a:xfrm>
            <a:off x="2029987" y="5193002"/>
            <a:ext cx="1015821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059E0-BC7B-430B-9130-DB6A4D4A263E}"/>
              </a:ext>
            </a:extLst>
          </p:cNvPr>
          <p:cNvSpPr txBox="1"/>
          <p:nvPr/>
        </p:nvSpPr>
        <p:spPr>
          <a:xfrm>
            <a:off x="9977177" y="5181826"/>
            <a:ext cx="1015821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cloud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A70A6-2300-41C0-A35A-4128FC947B90}"/>
              </a:ext>
            </a:extLst>
          </p:cNvPr>
          <p:cNvSpPr txBox="1"/>
          <p:nvPr/>
        </p:nvSpPr>
        <p:spPr>
          <a:xfrm>
            <a:off x="5674362" y="5193002"/>
            <a:ext cx="1922340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on-premises</a:t>
            </a:r>
          </a:p>
        </p:txBody>
      </p:sp>
    </p:spTree>
    <p:extLst>
      <p:ext uri="{BB962C8B-B14F-4D97-AF65-F5344CB8AC3E}">
        <p14:creationId xmlns:p14="http://schemas.microsoft.com/office/powerpoint/2010/main" val="218512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5" name="Picture 8" descr="Afbeeldingsresultaat voor azure data factory v2">
            <a:extLst>
              <a:ext uri="{FF2B5EF4-FFF2-40B4-BE49-F238E27FC236}">
                <a16:creationId xmlns:a16="http://schemas.microsoft.com/office/drawing/2014/main" id="{23F5B101-0144-4DAE-B19B-E70BE856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18" y="2793588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73382-3E05-4D7D-B3F9-69F2BDA43CCE}"/>
              </a:ext>
            </a:extLst>
          </p:cNvPr>
          <p:cNvSpPr txBox="1"/>
          <p:nvPr/>
        </p:nvSpPr>
        <p:spPr>
          <a:xfrm>
            <a:off x="1937576" y="4245489"/>
            <a:ext cx="755822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500" b="1">
                <a:latin typeface="+mj-lt"/>
              </a:defRPr>
            </a:lvl1pPr>
          </a:lstStyle>
          <a:p>
            <a:r>
              <a:rPr lang="en-US" dirty="0"/>
              <a:t>ADF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57A641B-0F07-46AD-B3ED-3F5EA6DA66A8}"/>
              </a:ext>
            </a:extLst>
          </p:cNvPr>
          <p:cNvSpPr/>
          <p:nvPr/>
        </p:nvSpPr>
        <p:spPr>
          <a:xfrm>
            <a:off x="3905956" y="3566922"/>
            <a:ext cx="3612444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D8F3F-0B83-4ADF-AF47-D39DE4E9FD7A}"/>
              </a:ext>
            </a:extLst>
          </p:cNvPr>
          <p:cNvSpPr txBox="1"/>
          <p:nvPr/>
        </p:nvSpPr>
        <p:spPr>
          <a:xfrm>
            <a:off x="4735823" y="3958455"/>
            <a:ext cx="2181255" cy="5740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Copy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89549-3CA4-4F9F-AF42-5B793BDD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10" y="2827357"/>
            <a:ext cx="1226319" cy="12263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2FE2F-481A-4515-9CBF-89A390330063}"/>
              </a:ext>
            </a:extLst>
          </p:cNvPr>
          <p:cNvSpPr txBox="1"/>
          <p:nvPr/>
        </p:nvSpPr>
        <p:spPr>
          <a:xfrm>
            <a:off x="8416292" y="4235630"/>
            <a:ext cx="1517433" cy="4770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Snowflake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B34F9-9959-885C-06F9-76781073E498}"/>
              </a:ext>
            </a:extLst>
          </p:cNvPr>
          <p:cNvSpPr txBox="1"/>
          <p:nvPr/>
        </p:nvSpPr>
        <p:spPr>
          <a:xfrm>
            <a:off x="4735823" y="2793588"/>
            <a:ext cx="2181255" cy="5740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latin typeface="+mj-lt"/>
              </a:rPr>
              <a:t>Script Activity</a:t>
            </a:r>
          </a:p>
        </p:txBody>
      </p:sp>
    </p:spTree>
    <p:extLst>
      <p:ext uri="{BB962C8B-B14F-4D97-AF65-F5344CB8AC3E}">
        <p14:creationId xmlns:p14="http://schemas.microsoft.com/office/powerpoint/2010/main" val="23215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91A4-7E40-44E6-9863-E6090488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51D4-6958-450C-A7C5-77D2B3D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05" y="1719792"/>
            <a:ext cx="9338866" cy="41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EA1-1213-4A02-9D84-B512F97E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09FC-E103-4E3D-B7AC-606B5B15A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C493C-A976-4912-ADE2-C29B1508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6" y="629122"/>
            <a:ext cx="5086553" cy="60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1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F82D-3537-6680-5963-2F554D400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EF95A16-4B41-17FD-DEB4-4DC83D41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77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C065-CA31-26B7-8D39-536C2CB8B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cool stuff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02B87F-F651-6D0A-704E-5F05006BC4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53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1583029" y="3482415"/>
            <a:ext cx="1114426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540773" y="2558636"/>
            <a:ext cx="2224908" cy="1961655"/>
            <a:chOff x="9034502" y="2450098"/>
            <a:chExt cx="2224908" cy="1961656"/>
          </a:xfrm>
        </p:grpSpPr>
        <p:sp>
          <p:nvSpPr>
            <p:cNvPr id="9" name="Rectangle 8"/>
            <p:cNvSpPr/>
            <p:nvPr/>
          </p:nvSpPr>
          <p:spPr>
            <a:xfrm>
              <a:off x="9034502" y="3703868"/>
              <a:ext cx="22249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Over 1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2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00 customers today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607730" y="2450098"/>
              <a:ext cx="1077913" cy="636644"/>
              <a:chOff x="3074987" y="3754437"/>
              <a:chExt cx="508000" cy="300038"/>
            </a:xfrm>
          </p:grpSpPr>
          <p:sp>
            <p:nvSpPr>
              <p:cNvPr id="11" name="Oval 268"/>
              <p:cNvSpPr>
                <a:spLocks noChangeArrowheads="1"/>
              </p:cNvSpPr>
              <p:nvPr/>
            </p:nvSpPr>
            <p:spPr bwMode="auto">
              <a:xfrm>
                <a:off x="3109912" y="3800475"/>
                <a:ext cx="115888" cy="1158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2" name="Freeform 269"/>
              <p:cNvSpPr>
                <a:spLocks/>
              </p:cNvSpPr>
              <p:nvPr/>
            </p:nvSpPr>
            <p:spPr bwMode="auto">
              <a:xfrm>
                <a:off x="3074987" y="3916362"/>
                <a:ext cx="166688" cy="9207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3" name="Oval 270"/>
              <p:cNvSpPr>
                <a:spLocks noChangeArrowheads="1"/>
              </p:cNvSpPr>
              <p:nvPr/>
            </p:nvSpPr>
            <p:spPr bwMode="auto">
              <a:xfrm>
                <a:off x="3432175" y="3800475"/>
                <a:ext cx="115888" cy="1158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4" name="Freeform 271"/>
              <p:cNvSpPr>
                <a:spLocks/>
              </p:cNvSpPr>
              <p:nvPr/>
            </p:nvSpPr>
            <p:spPr bwMode="auto">
              <a:xfrm>
                <a:off x="3414712" y="3916362"/>
                <a:ext cx="168275" cy="9207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5" name="Oval 272"/>
              <p:cNvSpPr>
                <a:spLocks noChangeArrowheads="1"/>
              </p:cNvSpPr>
              <p:nvPr/>
            </p:nvSpPr>
            <p:spPr bwMode="auto">
              <a:xfrm>
                <a:off x="3248025" y="3754437"/>
                <a:ext cx="161925" cy="16668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19" name="Freeform 276"/>
              <p:cNvSpPr>
                <a:spLocks/>
              </p:cNvSpPr>
              <p:nvPr/>
            </p:nvSpPr>
            <p:spPr bwMode="auto">
              <a:xfrm>
                <a:off x="3195637" y="3921125"/>
                <a:ext cx="265113" cy="133350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015295" y="2291159"/>
            <a:ext cx="3059272" cy="2354111"/>
            <a:chOff x="2461967" y="2247268"/>
            <a:chExt cx="3059272" cy="2354111"/>
          </a:xfrm>
        </p:grpSpPr>
        <p:sp>
          <p:nvSpPr>
            <p:cNvPr id="30" name="Rectangle 29"/>
            <p:cNvSpPr/>
            <p:nvPr/>
          </p:nvSpPr>
          <p:spPr>
            <a:xfrm>
              <a:off x="2461967" y="3585716"/>
              <a:ext cx="305927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Over $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450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M in venture funding from leading investors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491541" y="2247268"/>
              <a:ext cx="1000124" cy="1000124"/>
              <a:chOff x="3086101" y="1385889"/>
              <a:chExt cx="484188" cy="484188"/>
            </a:xfrm>
          </p:grpSpPr>
          <p:sp>
            <p:nvSpPr>
              <p:cNvPr id="32" name="Oval 473"/>
              <p:cNvSpPr>
                <a:spLocks noChangeArrowheads="1"/>
              </p:cNvSpPr>
              <p:nvPr/>
            </p:nvSpPr>
            <p:spPr bwMode="auto">
              <a:xfrm>
                <a:off x="3178176" y="1477964"/>
                <a:ext cx="300038" cy="300038"/>
              </a:xfrm>
              <a:prstGeom prst="ellipse">
                <a:avLst/>
              </a:pr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3" name="Freeform 474"/>
              <p:cNvSpPr>
                <a:spLocks/>
              </p:cNvSpPr>
              <p:nvPr/>
            </p:nvSpPr>
            <p:spPr bwMode="auto">
              <a:xfrm>
                <a:off x="3230563" y="1484314"/>
                <a:ext cx="207963" cy="247650"/>
              </a:xfrm>
              <a:custGeom>
                <a:avLst/>
                <a:gdLst>
                  <a:gd name="T0" fmla="*/ 36 w 36"/>
                  <a:gd name="T1" fmla="*/ 7 h 43"/>
                  <a:gd name="T2" fmla="*/ 31 w 36"/>
                  <a:gd name="T3" fmla="*/ 16 h 43"/>
                  <a:gd name="T4" fmla="*/ 25 w 36"/>
                  <a:gd name="T5" fmla="*/ 23 h 43"/>
                  <a:gd name="T6" fmla="*/ 28 w 36"/>
                  <a:gd name="T7" fmla="*/ 23 h 43"/>
                  <a:gd name="T8" fmla="*/ 25 w 36"/>
                  <a:gd name="T9" fmla="*/ 35 h 43"/>
                  <a:gd name="T10" fmla="*/ 15 w 36"/>
                  <a:gd name="T11" fmla="*/ 43 h 43"/>
                  <a:gd name="T12" fmla="*/ 11 w 36"/>
                  <a:gd name="T13" fmla="*/ 37 h 43"/>
                  <a:gd name="T14" fmla="*/ 3 w 36"/>
                  <a:gd name="T15" fmla="*/ 27 h 43"/>
                  <a:gd name="T16" fmla="*/ 0 w 36"/>
                  <a:gd name="T17" fmla="*/ 23 h 43"/>
                  <a:gd name="T18" fmla="*/ 6 w 36"/>
                  <a:gd name="T19" fmla="*/ 14 h 43"/>
                  <a:gd name="T20" fmla="*/ 11 w 36"/>
                  <a:gd name="T21" fmla="*/ 15 h 43"/>
                  <a:gd name="T22" fmla="*/ 14 w 36"/>
                  <a:gd name="T23" fmla="*/ 7 h 43"/>
                  <a:gd name="T24" fmla="*/ 25 w 36"/>
                  <a:gd name="T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43">
                    <a:moveTo>
                      <a:pt x="36" y="7"/>
                    </a:moveTo>
                    <a:cubicBezTo>
                      <a:pt x="36" y="7"/>
                      <a:pt x="35" y="14"/>
                      <a:pt x="31" y="16"/>
                    </a:cubicBezTo>
                    <a:cubicBezTo>
                      <a:pt x="20" y="13"/>
                      <a:pt x="24" y="19"/>
                      <a:pt x="25" y="23"/>
                    </a:cubicBezTo>
                    <a:cubicBezTo>
                      <a:pt x="26" y="24"/>
                      <a:pt x="28" y="23"/>
                      <a:pt x="28" y="23"/>
                    </a:cubicBezTo>
                    <a:cubicBezTo>
                      <a:pt x="33" y="33"/>
                      <a:pt x="25" y="35"/>
                      <a:pt x="25" y="35"/>
                    </a:cubicBezTo>
                    <a:cubicBezTo>
                      <a:pt x="19" y="41"/>
                      <a:pt x="21" y="43"/>
                      <a:pt x="15" y="43"/>
                    </a:cubicBezTo>
                    <a:cubicBezTo>
                      <a:pt x="14" y="43"/>
                      <a:pt x="11" y="39"/>
                      <a:pt x="11" y="37"/>
                    </a:cubicBezTo>
                    <a:cubicBezTo>
                      <a:pt x="11" y="29"/>
                      <a:pt x="7" y="27"/>
                      <a:pt x="3" y="27"/>
                    </a:cubicBezTo>
                    <a:cubicBezTo>
                      <a:pt x="0" y="27"/>
                      <a:pt x="0" y="23"/>
                      <a:pt x="0" y="23"/>
                    </a:cubicBezTo>
                    <a:cubicBezTo>
                      <a:pt x="0" y="23"/>
                      <a:pt x="0" y="15"/>
                      <a:pt x="6" y="14"/>
                    </a:cubicBezTo>
                    <a:cubicBezTo>
                      <a:pt x="11" y="13"/>
                      <a:pt x="11" y="15"/>
                      <a:pt x="11" y="15"/>
                    </a:cubicBezTo>
                    <a:cubicBezTo>
                      <a:pt x="14" y="17"/>
                      <a:pt x="22" y="13"/>
                      <a:pt x="14" y="7"/>
                    </a:cubicBezTo>
                    <a:cubicBezTo>
                      <a:pt x="12" y="5"/>
                      <a:pt x="25" y="0"/>
                      <a:pt x="25" y="0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4" name="Freeform 475"/>
              <p:cNvSpPr>
                <a:spLocks/>
              </p:cNvSpPr>
              <p:nvPr/>
            </p:nvSpPr>
            <p:spPr bwMode="auto">
              <a:xfrm>
                <a:off x="3455988" y="1420814"/>
                <a:ext cx="92075" cy="80963"/>
              </a:xfrm>
              <a:custGeom>
                <a:avLst/>
                <a:gdLst>
                  <a:gd name="T0" fmla="*/ 58 w 58"/>
                  <a:gd name="T1" fmla="*/ 11 h 51"/>
                  <a:gd name="T2" fmla="*/ 0 w 58"/>
                  <a:gd name="T3" fmla="*/ 0 h 51"/>
                  <a:gd name="T4" fmla="*/ 3 w 58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8" h="51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5" name="Freeform 476"/>
              <p:cNvSpPr>
                <a:spLocks/>
              </p:cNvSpPr>
              <p:nvPr/>
            </p:nvSpPr>
            <p:spPr bwMode="auto">
              <a:xfrm>
                <a:off x="3098801" y="1754189"/>
                <a:ext cx="103188" cy="80963"/>
              </a:xfrm>
              <a:custGeom>
                <a:avLst/>
                <a:gdLst>
                  <a:gd name="T0" fmla="*/ 0 w 65"/>
                  <a:gd name="T1" fmla="*/ 37 h 51"/>
                  <a:gd name="T2" fmla="*/ 65 w 65"/>
                  <a:gd name="T3" fmla="*/ 51 h 51"/>
                  <a:gd name="T4" fmla="*/ 58 w 65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51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6" name="Freeform 477"/>
              <p:cNvSpPr>
                <a:spLocks/>
              </p:cNvSpPr>
              <p:nvPr/>
            </p:nvSpPr>
            <p:spPr bwMode="auto">
              <a:xfrm>
                <a:off x="3276601" y="1420814"/>
                <a:ext cx="293688" cy="449263"/>
              </a:xfrm>
              <a:custGeom>
                <a:avLst/>
                <a:gdLst>
                  <a:gd name="T0" fmla="*/ 31 w 51"/>
                  <a:gd name="T1" fmla="*/ 0 h 78"/>
                  <a:gd name="T2" fmla="*/ 51 w 51"/>
                  <a:gd name="T3" fmla="*/ 36 h 78"/>
                  <a:gd name="T4" fmla="*/ 9 w 51"/>
                  <a:gd name="T5" fmla="*/ 78 h 78"/>
                  <a:gd name="T6" fmla="*/ 0 w 51"/>
                  <a:gd name="T7" fmla="*/ 7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  <p:sp>
            <p:nvSpPr>
              <p:cNvPr id="37" name="Freeform 478"/>
              <p:cNvSpPr>
                <a:spLocks/>
              </p:cNvSpPr>
              <p:nvPr/>
            </p:nvSpPr>
            <p:spPr bwMode="auto">
              <a:xfrm>
                <a:off x="3086101" y="1385889"/>
                <a:ext cx="295275" cy="449263"/>
              </a:xfrm>
              <a:custGeom>
                <a:avLst/>
                <a:gdLst>
                  <a:gd name="T0" fmla="*/ 20 w 51"/>
                  <a:gd name="T1" fmla="*/ 78 h 78"/>
                  <a:gd name="T2" fmla="*/ 0 w 51"/>
                  <a:gd name="T3" fmla="*/ 42 h 78"/>
                  <a:gd name="T4" fmla="*/ 42 w 51"/>
                  <a:gd name="T5" fmla="*/ 0 h 78"/>
                  <a:gd name="T6" fmla="*/ 51 w 51"/>
                  <a:gd name="T7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6392407" y="2315156"/>
            <a:ext cx="2830527" cy="2310051"/>
            <a:chOff x="5565232" y="2271266"/>
            <a:chExt cx="2830527" cy="2310050"/>
          </a:xfrm>
        </p:grpSpPr>
        <p:sp>
          <p:nvSpPr>
            <p:cNvPr id="39" name="Rectangle 38"/>
            <p:cNvSpPr/>
            <p:nvPr/>
          </p:nvSpPr>
          <p:spPr>
            <a:xfrm>
              <a:off x="5565232" y="2271266"/>
              <a:ext cx="28305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First customers 2014, general availability 2015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561375" y="3630884"/>
              <a:ext cx="857255" cy="950432"/>
              <a:chOff x="7058020" y="4800600"/>
              <a:chExt cx="945032" cy="1047749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058020" y="4800600"/>
                <a:ext cx="945032" cy="1047749"/>
                <a:chOff x="7058020" y="4800600"/>
                <a:chExt cx="945032" cy="1047749"/>
              </a:xfrm>
            </p:grpSpPr>
            <p:sp>
              <p:nvSpPr>
                <p:cNvPr id="56" name="Freeform 374"/>
                <p:cNvSpPr>
                  <a:spLocks/>
                </p:cNvSpPr>
                <p:nvPr/>
              </p:nvSpPr>
              <p:spPr bwMode="auto">
                <a:xfrm>
                  <a:off x="7058022" y="5002616"/>
                  <a:ext cx="945030" cy="845733"/>
                </a:xfrm>
                <a:custGeom>
                  <a:avLst/>
                  <a:gdLst>
                    <a:gd name="T0" fmla="*/ 0 w 76"/>
                    <a:gd name="T1" fmla="*/ 0 h 68"/>
                    <a:gd name="T2" fmla="*/ 0 w 76"/>
                    <a:gd name="T3" fmla="*/ 52 h 68"/>
                    <a:gd name="T4" fmla="*/ 38 w 76"/>
                    <a:gd name="T5" fmla="*/ 68 h 68"/>
                    <a:gd name="T6" fmla="*/ 76 w 76"/>
                    <a:gd name="T7" fmla="*/ 52 h 68"/>
                    <a:gd name="T8" fmla="*/ 76 w 76"/>
                    <a:gd name="T9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8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372"/>
                <p:cNvSpPr>
                  <a:spLocks/>
                </p:cNvSpPr>
                <p:nvPr/>
              </p:nvSpPr>
              <p:spPr bwMode="auto">
                <a:xfrm>
                  <a:off x="7058020" y="5201210"/>
                  <a:ext cx="945030" cy="198593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373"/>
                <p:cNvSpPr>
                  <a:spLocks/>
                </p:cNvSpPr>
                <p:nvPr/>
              </p:nvSpPr>
              <p:spPr bwMode="auto">
                <a:xfrm>
                  <a:off x="7058022" y="5423772"/>
                  <a:ext cx="945030" cy="202016"/>
                </a:xfrm>
                <a:custGeom>
                  <a:avLst/>
                  <a:gdLst>
                    <a:gd name="T0" fmla="*/ 76 w 76"/>
                    <a:gd name="T1" fmla="*/ 0 h 16"/>
                    <a:gd name="T2" fmla="*/ 38 w 76"/>
                    <a:gd name="T3" fmla="*/ 16 h 16"/>
                    <a:gd name="T4" fmla="*/ 0 w 76"/>
                    <a:gd name="T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6" h="1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371"/>
                <p:cNvSpPr>
                  <a:spLocks noChangeArrowheads="1"/>
                </p:cNvSpPr>
                <p:nvPr/>
              </p:nvSpPr>
              <p:spPr bwMode="auto">
                <a:xfrm>
                  <a:off x="7058022" y="4800600"/>
                  <a:ext cx="945030" cy="400610"/>
                </a:xfrm>
                <a:prstGeom prst="ellipse">
                  <a:avLst/>
                </a:prstGeom>
                <a:noFill/>
                <a:ln w="41275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231442" y="4849527"/>
                <a:ext cx="585475" cy="289259"/>
                <a:chOff x="5729775" y="4117411"/>
                <a:chExt cx="866713" cy="855391"/>
              </a:xfrm>
              <a:solidFill>
                <a:schemeClr val="accent1"/>
              </a:solidFill>
            </p:grpSpPr>
            <p:sp>
              <p:nvSpPr>
                <p:cNvPr id="43" name="Freeform 88"/>
                <p:cNvSpPr>
                  <a:spLocks/>
                </p:cNvSpPr>
                <p:nvPr userDrawn="1"/>
              </p:nvSpPr>
              <p:spPr bwMode="auto">
                <a:xfrm>
                  <a:off x="6202756" y="4216787"/>
                  <a:ext cx="300645" cy="225169"/>
                </a:xfrm>
                <a:custGeom>
                  <a:avLst/>
                  <a:gdLst>
                    <a:gd name="T0" fmla="*/ 7 w 135"/>
                    <a:gd name="T1" fmla="*/ 87 h 101"/>
                    <a:gd name="T2" fmla="*/ 6 w 135"/>
                    <a:gd name="T3" fmla="*/ 85 h 101"/>
                    <a:gd name="T4" fmla="*/ 15 w 135"/>
                    <a:gd name="T5" fmla="*/ 53 h 101"/>
                    <a:gd name="T6" fmla="*/ 96 w 135"/>
                    <a:gd name="T7" fmla="*/ 7 h 101"/>
                    <a:gd name="T8" fmla="*/ 128 w 135"/>
                    <a:gd name="T9" fmla="*/ 15 h 101"/>
                    <a:gd name="T10" fmla="*/ 129 w 135"/>
                    <a:gd name="T11" fmla="*/ 16 h 101"/>
                    <a:gd name="T12" fmla="*/ 120 w 135"/>
                    <a:gd name="T13" fmla="*/ 48 h 101"/>
                    <a:gd name="T14" fmla="*/ 39 w 135"/>
                    <a:gd name="T15" fmla="*/ 95 h 101"/>
                    <a:gd name="T16" fmla="*/ 7 w 135"/>
                    <a:gd name="T17" fmla="*/ 8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89"/>
                <p:cNvSpPr>
                  <a:spLocks/>
                </p:cNvSpPr>
                <p:nvPr userDrawn="1"/>
              </p:nvSpPr>
              <p:spPr bwMode="auto">
                <a:xfrm>
                  <a:off x="6209045" y="4117411"/>
                  <a:ext cx="106924" cy="315740"/>
                </a:xfrm>
                <a:custGeom>
                  <a:avLst/>
                  <a:gdLst>
                    <a:gd name="T0" fmla="*/ 25 w 48"/>
                    <a:gd name="T1" fmla="*/ 141 h 141"/>
                    <a:gd name="T2" fmla="*/ 23 w 48"/>
                    <a:gd name="T3" fmla="*/ 141 h 141"/>
                    <a:gd name="T4" fmla="*/ 0 w 48"/>
                    <a:gd name="T5" fmla="*/ 117 h 141"/>
                    <a:gd name="T6" fmla="*/ 0 w 48"/>
                    <a:gd name="T7" fmla="*/ 23 h 141"/>
                    <a:gd name="T8" fmla="*/ 23 w 48"/>
                    <a:gd name="T9" fmla="*/ 0 h 141"/>
                    <a:gd name="T10" fmla="*/ 25 w 48"/>
                    <a:gd name="T11" fmla="*/ 0 h 141"/>
                    <a:gd name="T12" fmla="*/ 48 w 48"/>
                    <a:gd name="T13" fmla="*/ 23 h 141"/>
                    <a:gd name="T14" fmla="*/ 48 w 48"/>
                    <a:gd name="T15" fmla="*/ 117 h 141"/>
                    <a:gd name="T16" fmla="*/ 25 w 48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1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90"/>
                <p:cNvSpPr>
                  <a:spLocks/>
                </p:cNvSpPr>
                <p:nvPr userDrawn="1"/>
              </p:nvSpPr>
              <p:spPr bwMode="auto">
                <a:xfrm>
                  <a:off x="6293327" y="4484726"/>
                  <a:ext cx="300645" cy="228943"/>
                </a:xfrm>
                <a:custGeom>
                  <a:avLst/>
                  <a:gdLst>
                    <a:gd name="T0" fmla="*/ 7 w 135"/>
                    <a:gd name="T1" fmla="*/ 17 h 102"/>
                    <a:gd name="T2" fmla="*/ 7 w 135"/>
                    <a:gd name="T3" fmla="*/ 16 h 102"/>
                    <a:gd name="T4" fmla="*/ 40 w 135"/>
                    <a:gd name="T5" fmla="*/ 7 h 102"/>
                    <a:gd name="T6" fmla="*/ 120 w 135"/>
                    <a:gd name="T7" fmla="*/ 54 h 102"/>
                    <a:gd name="T8" fmla="*/ 129 w 135"/>
                    <a:gd name="T9" fmla="*/ 86 h 102"/>
                    <a:gd name="T10" fmla="*/ 129 w 135"/>
                    <a:gd name="T11" fmla="*/ 87 h 102"/>
                    <a:gd name="T12" fmla="*/ 96 w 135"/>
                    <a:gd name="T13" fmla="*/ 95 h 102"/>
                    <a:gd name="T14" fmla="*/ 15 w 135"/>
                    <a:gd name="T15" fmla="*/ 49 h 102"/>
                    <a:gd name="T16" fmla="*/ 7 w 135"/>
                    <a:gd name="T17" fmla="*/ 1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91"/>
                <p:cNvSpPr>
                  <a:spLocks/>
                </p:cNvSpPr>
                <p:nvPr userDrawn="1"/>
              </p:nvSpPr>
              <p:spPr bwMode="auto">
                <a:xfrm>
                  <a:off x="6295843" y="4380318"/>
                  <a:ext cx="300645" cy="227685"/>
                </a:xfrm>
                <a:custGeom>
                  <a:avLst/>
                  <a:gdLst>
                    <a:gd name="T0" fmla="*/ 6 w 135"/>
                    <a:gd name="T1" fmla="*/ 87 h 102"/>
                    <a:gd name="T2" fmla="*/ 6 w 135"/>
                    <a:gd name="T3" fmla="*/ 85 h 102"/>
                    <a:gd name="T4" fmla="*/ 15 w 135"/>
                    <a:gd name="T5" fmla="*/ 53 h 102"/>
                    <a:gd name="T6" fmla="*/ 95 w 135"/>
                    <a:gd name="T7" fmla="*/ 7 h 102"/>
                    <a:gd name="T8" fmla="*/ 128 w 135"/>
                    <a:gd name="T9" fmla="*/ 15 h 102"/>
                    <a:gd name="T10" fmla="*/ 128 w 135"/>
                    <a:gd name="T11" fmla="*/ 16 h 102"/>
                    <a:gd name="T12" fmla="*/ 120 w 135"/>
                    <a:gd name="T13" fmla="*/ 48 h 102"/>
                    <a:gd name="T14" fmla="*/ 39 w 135"/>
                    <a:gd name="T15" fmla="*/ 95 h 102"/>
                    <a:gd name="T16" fmla="*/ 6 w 135"/>
                    <a:gd name="T17" fmla="*/ 8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92"/>
                <p:cNvSpPr>
                  <a:spLocks/>
                </p:cNvSpPr>
                <p:nvPr userDrawn="1"/>
              </p:nvSpPr>
              <p:spPr bwMode="auto">
                <a:xfrm>
                  <a:off x="6207787" y="4659578"/>
                  <a:ext cx="108182" cy="313224"/>
                </a:xfrm>
                <a:custGeom>
                  <a:avLst/>
                  <a:gdLst>
                    <a:gd name="T0" fmla="*/ 24 w 49"/>
                    <a:gd name="T1" fmla="*/ 0 h 140"/>
                    <a:gd name="T2" fmla="*/ 25 w 49"/>
                    <a:gd name="T3" fmla="*/ 0 h 140"/>
                    <a:gd name="T4" fmla="*/ 49 w 49"/>
                    <a:gd name="T5" fmla="*/ 23 h 140"/>
                    <a:gd name="T6" fmla="*/ 49 w 49"/>
                    <a:gd name="T7" fmla="*/ 117 h 140"/>
                    <a:gd name="T8" fmla="*/ 25 w 49"/>
                    <a:gd name="T9" fmla="*/ 140 h 140"/>
                    <a:gd name="T10" fmla="*/ 24 w 49"/>
                    <a:gd name="T11" fmla="*/ 140 h 140"/>
                    <a:gd name="T12" fmla="*/ 0 w 49"/>
                    <a:gd name="T13" fmla="*/ 117 h 140"/>
                    <a:gd name="T14" fmla="*/ 0 w 49"/>
                    <a:gd name="T15" fmla="*/ 23 h 140"/>
                    <a:gd name="T16" fmla="*/ 24 w 49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93"/>
                <p:cNvSpPr>
                  <a:spLocks/>
                </p:cNvSpPr>
                <p:nvPr userDrawn="1"/>
              </p:nvSpPr>
              <p:spPr bwMode="auto">
                <a:xfrm>
                  <a:off x="6205272" y="4650772"/>
                  <a:ext cx="299387" cy="227685"/>
                </a:xfrm>
                <a:custGeom>
                  <a:avLst/>
                  <a:gdLst>
                    <a:gd name="T0" fmla="*/ 6 w 135"/>
                    <a:gd name="T1" fmla="*/ 16 h 102"/>
                    <a:gd name="T2" fmla="*/ 6 w 135"/>
                    <a:gd name="T3" fmla="*/ 15 h 102"/>
                    <a:gd name="T4" fmla="*/ 38 w 135"/>
                    <a:gd name="T5" fmla="*/ 6 h 102"/>
                    <a:gd name="T6" fmla="*/ 120 w 135"/>
                    <a:gd name="T7" fmla="*/ 53 h 102"/>
                    <a:gd name="T8" fmla="*/ 128 w 135"/>
                    <a:gd name="T9" fmla="*/ 86 h 102"/>
                    <a:gd name="T10" fmla="*/ 127 w 135"/>
                    <a:gd name="T11" fmla="*/ 86 h 102"/>
                    <a:gd name="T12" fmla="*/ 95 w 135"/>
                    <a:gd name="T13" fmla="*/ 95 h 102"/>
                    <a:gd name="T14" fmla="*/ 14 w 135"/>
                    <a:gd name="T15" fmla="*/ 48 h 102"/>
                    <a:gd name="T16" fmla="*/ 6 w 135"/>
                    <a:gd name="T17" fmla="*/ 1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2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 94"/>
                <p:cNvSpPr>
                  <a:spLocks/>
                </p:cNvSpPr>
                <p:nvPr userDrawn="1"/>
              </p:nvSpPr>
              <p:spPr bwMode="auto">
                <a:xfrm>
                  <a:off x="5822862" y="4648257"/>
                  <a:ext cx="299387" cy="226427"/>
                </a:xfrm>
                <a:custGeom>
                  <a:avLst/>
                  <a:gdLst>
                    <a:gd name="T0" fmla="*/ 128 w 135"/>
                    <a:gd name="T1" fmla="*/ 15 h 101"/>
                    <a:gd name="T2" fmla="*/ 129 w 135"/>
                    <a:gd name="T3" fmla="*/ 16 h 101"/>
                    <a:gd name="T4" fmla="*/ 120 w 135"/>
                    <a:gd name="T5" fmla="*/ 49 h 101"/>
                    <a:gd name="T6" fmla="*/ 39 w 135"/>
                    <a:gd name="T7" fmla="*/ 96 h 101"/>
                    <a:gd name="T8" fmla="*/ 7 w 135"/>
                    <a:gd name="T9" fmla="*/ 87 h 101"/>
                    <a:gd name="T10" fmla="*/ 6 w 135"/>
                    <a:gd name="T11" fmla="*/ 86 h 101"/>
                    <a:gd name="T12" fmla="*/ 15 w 135"/>
                    <a:gd name="T13" fmla="*/ 54 h 101"/>
                    <a:gd name="T14" fmla="*/ 96 w 135"/>
                    <a:gd name="T15" fmla="*/ 7 h 101"/>
                    <a:gd name="T16" fmla="*/ 128 w 135"/>
                    <a:gd name="T17" fmla="*/ 1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95"/>
                <p:cNvSpPr>
                  <a:spLocks/>
                </p:cNvSpPr>
                <p:nvPr userDrawn="1"/>
              </p:nvSpPr>
              <p:spPr bwMode="auto">
                <a:xfrm>
                  <a:off x="6009035" y="4659578"/>
                  <a:ext cx="106924" cy="313224"/>
                </a:xfrm>
                <a:custGeom>
                  <a:avLst/>
                  <a:gdLst>
                    <a:gd name="T0" fmla="*/ 23 w 48"/>
                    <a:gd name="T1" fmla="*/ 0 h 140"/>
                    <a:gd name="T2" fmla="*/ 25 w 48"/>
                    <a:gd name="T3" fmla="*/ 0 h 140"/>
                    <a:gd name="T4" fmla="*/ 48 w 48"/>
                    <a:gd name="T5" fmla="*/ 23 h 140"/>
                    <a:gd name="T6" fmla="*/ 48 w 48"/>
                    <a:gd name="T7" fmla="*/ 117 h 140"/>
                    <a:gd name="T8" fmla="*/ 25 w 48"/>
                    <a:gd name="T9" fmla="*/ 140 h 140"/>
                    <a:gd name="T10" fmla="*/ 23 w 48"/>
                    <a:gd name="T11" fmla="*/ 140 h 140"/>
                    <a:gd name="T12" fmla="*/ 0 w 48"/>
                    <a:gd name="T13" fmla="*/ 117 h 140"/>
                    <a:gd name="T14" fmla="*/ 0 w 48"/>
                    <a:gd name="T15" fmla="*/ 23 h 140"/>
                    <a:gd name="T16" fmla="*/ 23 w 48"/>
                    <a:gd name="T17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4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 96"/>
                <p:cNvSpPr>
                  <a:spLocks/>
                </p:cNvSpPr>
                <p:nvPr userDrawn="1"/>
              </p:nvSpPr>
              <p:spPr bwMode="auto">
                <a:xfrm>
                  <a:off x="5732291" y="4380318"/>
                  <a:ext cx="299387" cy="225169"/>
                </a:xfrm>
                <a:custGeom>
                  <a:avLst/>
                  <a:gdLst>
                    <a:gd name="T0" fmla="*/ 128 w 135"/>
                    <a:gd name="T1" fmla="*/ 85 h 101"/>
                    <a:gd name="T2" fmla="*/ 128 w 135"/>
                    <a:gd name="T3" fmla="*/ 86 h 101"/>
                    <a:gd name="T4" fmla="*/ 96 w 135"/>
                    <a:gd name="T5" fmla="*/ 94 h 101"/>
                    <a:gd name="T6" fmla="*/ 15 w 135"/>
                    <a:gd name="T7" fmla="*/ 47 h 101"/>
                    <a:gd name="T8" fmla="*/ 7 w 135"/>
                    <a:gd name="T9" fmla="*/ 15 h 101"/>
                    <a:gd name="T10" fmla="*/ 7 w 135"/>
                    <a:gd name="T11" fmla="*/ 14 h 101"/>
                    <a:gd name="T12" fmla="*/ 39 w 135"/>
                    <a:gd name="T13" fmla="*/ 6 h 101"/>
                    <a:gd name="T14" fmla="*/ 120 w 135"/>
                    <a:gd name="T15" fmla="*/ 52 h 101"/>
                    <a:gd name="T16" fmla="*/ 128 w 135"/>
                    <a:gd name="T17" fmla="*/ 85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 97"/>
                <p:cNvSpPr>
                  <a:spLocks/>
                </p:cNvSpPr>
                <p:nvPr userDrawn="1"/>
              </p:nvSpPr>
              <p:spPr bwMode="auto">
                <a:xfrm>
                  <a:off x="5729775" y="4484726"/>
                  <a:ext cx="299387" cy="226427"/>
                </a:xfrm>
                <a:custGeom>
                  <a:avLst/>
                  <a:gdLst>
                    <a:gd name="T0" fmla="*/ 129 w 135"/>
                    <a:gd name="T1" fmla="*/ 14 h 101"/>
                    <a:gd name="T2" fmla="*/ 129 w 135"/>
                    <a:gd name="T3" fmla="*/ 16 h 101"/>
                    <a:gd name="T4" fmla="*/ 120 w 135"/>
                    <a:gd name="T5" fmla="*/ 48 h 101"/>
                    <a:gd name="T6" fmla="*/ 40 w 135"/>
                    <a:gd name="T7" fmla="*/ 94 h 101"/>
                    <a:gd name="T8" fmla="*/ 8 w 135"/>
                    <a:gd name="T9" fmla="*/ 86 h 101"/>
                    <a:gd name="T10" fmla="*/ 7 w 135"/>
                    <a:gd name="T11" fmla="*/ 85 h 101"/>
                    <a:gd name="T12" fmla="*/ 15 w 135"/>
                    <a:gd name="T13" fmla="*/ 53 h 101"/>
                    <a:gd name="T14" fmla="*/ 97 w 135"/>
                    <a:gd name="T15" fmla="*/ 6 h 101"/>
                    <a:gd name="T16" fmla="*/ 129 w 135"/>
                    <a:gd name="T17" fmla="*/ 14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1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98"/>
                <p:cNvSpPr>
                  <a:spLocks/>
                </p:cNvSpPr>
                <p:nvPr userDrawn="1"/>
              </p:nvSpPr>
              <p:spPr bwMode="auto">
                <a:xfrm>
                  <a:off x="6009035" y="4117411"/>
                  <a:ext cx="109440" cy="315740"/>
                </a:xfrm>
                <a:custGeom>
                  <a:avLst/>
                  <a:gdLst>
                    <a:gd name="T0" fmla="*/ 25 w 49"/>
                    <a:gd name="T1" fmla="*/ 141 h 141"/>
                    <a:gd name="T2" fmla="*/ 24 w 49"/>
                    <a:gd name="T3" fmla="*/ 141 h 141"/>
                    <a:gd name="T4" fmla="*/ 0 w 49"/>
                    <a:gd name="T5" fmla="*/ 117 h 141"/>
                    <a:gd name="T6" fmla="*/ 0 w 49"/>
                    <a:gd name="T7" fmla="*/ 23 h 141"/>
                    <a:gd name="T8" fmla="*/ 24 w 49"/>
                    <a:gd name="T9" fmla="*/ 0 h 141"/>
                    <a:gd name="T10" fmla="*/ 25 w 49"/>
                    <a:gd name="T11" fmla="*/ 0 h 141"/>
                    <a:gd name="T12" fmla="*/ 49 w 49"/>
                    <a:gd name="T13" fmla="*/ 23 h 141"/>
                    <a:gd name="T14" fmla="*/ 49 w 49"/>
                    <a:gd name="T15" fmla="*/ 117 h 141"/>
                    <a:gd name="T16" fmla="*/ 25 w 49"/>
                    <a:gd name="T1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141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99"/>
                <p:cNvSpPr>
                  <a:spLocks/>
                </p:cNvSpPr>
                <p:nvPr userDrawn="1"/>
              </p:nvSpPr>
              <p:spPr bwMode="auto">
                <a:xfrm>
                  <a:off x="5820346" y="4211756"/>
                  <a:ext cx="300645" cy="230201"/>
                </a:xfrm>
                <a:custGeom>
                  <a:avLst/>
                  <a:gdLst>
                    <a:gd name="T0" fmla="*/ 129 w 135"/>
                    <a:gd name="T1" fmla="*/ 86 h 103"/>
                    <a:gd name="T2" fmla="*/ 129 w 135"/>
                    <a:gd name="T3" fmla="*/ 87 h 103"/>
                    <a:gd name="T4" fmla="*/ 97 w 135"/>
                    <a:gd name="T5" fmla="*/ 96 h 103"/>
                    <a:gd name="T6" fmla="*/ 15 w 135"/>
                    <a:gd name="T7" fmla="*/ 49 h 103"/>
                    <a:gd name="T8" fmla="*/ 7 w 135"/>
                    <a:gd name="T9" fmla="*/ 17 h 103"/>
                    <a:gd name="T10" fmla="*/ 8 w 135"/>
                    <a:gd name="T11" fmla="*/ 16 h 103"/>
                    <a:gd name="T12" fmla="*/ 40 w 135"/>
                    <a:gd name="T13" fmla="*/ 7 h 103"/>
                    <a:gd name="T14" fmla="*/ 121 w 135"/>
                    <a:gd name="T15" fmla="*/ 54 h 103"/>
                    <a:gd name="T16" fmla="*/ 129 w 135"/>
                    <a:gd name="T17" fmla="*/ 8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03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00"/>
                <p:cNvSpPr>
                  <a:spLocks noEditPoints="1"/>
                </p:cNvSpPr>
                <p:nvPr userDrawn="1"/>
              </p:nvSpPr>
              <p:spPr bwMode="auto">
                <a:xfrm>
                  <a:off x="6063126" y="4444472"/>
                  <a:ext cx="200011" cy="203784"/>
                </a:xfrm>
                <a:custGeom>
                  <a:avLst/>
                  <a:gdLst>
                    <a:gd name="T0" fmla="*/ 83 w 90"/>
                    <a:gd name="T1" fmla="*/ 34 h 91"/>
                    <a:gd name="T2" fmla="*/ 57 w 90"/>
                    <a:gd name="T3" fmla="*/ 7 h 91"/>
                    <a:gd name="T4" fmla="*/ 33 w 90"/>
                    <a:gd name="T5" fmla="*/ 7 h 91"/>
                    <a:gd name="T6" fmla="*/ 7 w 90"/>
                    <a:gd name="T7" fmla="*/ 34 h 91"/>
                    <a:gd name="T8" fmla="*/ 7 w 90"/>
                    <a:gd name="T9" fmla="*/ 57 h 91"/>
                    <a:gd name="T10" fmla="*/ 33 w 90"/>
                    <a:gd name="T11" fmla="*/ 84 h 91"/>
                    <a:gd name="T12" fmla="*/ 57 w 90"/>
                    <a:gd name="T13" fmla="*/ 84 h 91"/>
                    <a:gd name="T14" fmla="*/ 83 w 90"/>
                    <a:gd name="T15" fmla="*/ 57 h 91"/>
                    <a:gd name="T16" fmla="*/ 83 w 90"/>
                    <a:gd name="T17" fmla="*/ 34 h 91"/>
                    <a:gd name="T18" fmla="*/ 59 w 90"/>
                    <a:gd name="T19" fmla="*/ 48 h 91"/>
                    <a:gd name="T20" fmla="*/ 48 w 90"/>
                    <a:gd name="T21" fmla="*/ 60 h 91"/>
                    <a:gd name="T22" fmla="*/ 42 w 90"/>
                    <a:gd name="T23" fmla="*/ 60 h 91"/>
                    <a:gd name="T24" fmla="*/ 31 w 90"/>
                    <a:gd name="T25" fmla="*/ 48 h 91"/>
                    <a:gd name="T26" fmla="*/ 31 w 90"/>
                    <a:gd name="T27" fmla="*/ 43 h 91"/>
                    <a:gd name="T28" fmla="*/ 42 w 90"/>
                    <a:gd name="T29" fmla="*/ 32 h 91"/>
                    <a:gd name="T30" fmla="*/ 48 w 90"/>
                    <a:gd name="T31" fmla="*/ 32 h 91"/>
                    <a:gd name="T32" fmla="*/ 59 w 90"/>
                    <a:gd name="T33" fmla="*/ 43 h 91"/>
                    <a:gd name="T34" fmla="*/ 59 w 90"/>
                    <a:gd name="T35" fmla="*/ 4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91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60" name="Straight Connector 59"/>
          <p:cNvCxnSpPr/>
          <p:nvPr/>
        </p:nvCxnSpPr>
        <p:spPr>
          <a:xfrm>
            <a:off x="1884589" y="3482415"/>
            <a:ext cx="2660341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354464" y="3482415"/>
            <a:ext cx="3481228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82773" y="3482415"/>
            <a:ext cx="3268500" cy="0"/>
          </a:xfrm>
          <a:prstGeom prst="line">
            <a:avLst/>
          </a:prstGeom>
          <a:ln w="31750" cap="rnd">
            <a:solidFill>
              <a:schemeClr val="bg1"/>
            </a:solidFill>
            <a:prstDash val="solid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68604" y="2446916"/>
            <a:ext cx="2228851" cy="2026876"/>
            <a:chOff x="741164" y="2446914"/>
            <a:chExt cx="2228851" cy="2026876"/>
          </a:xfrm>
        </p:grpSpPr>
        <p:sp>
          <p:nvSpPr>
            <p:cNvPr id="21" name="Rectangle 20"/>
            <p:cNvSpPr/>
            <p:nvPr/>
          </p:nvSpPr>
          <p:spPr>
            <a:xfrm>
              <a:off x="741164" y="2446914"/>
              <a:ext cx="222885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+mn-ea"/>
                  <a:cs typeface="+mn-cs"/>
                </a:rPr>
                <a:t>Founded 2012 by industry veterans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241" y="3719293"/>
              <a:ext cx="754497" cy="754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93CC14-33EF-44F8-B103-EA2FE215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 already covered</a:t>
            </a:r>
          </a:p>
        </p:txBody>
      </p:sp>
      <p:pic>
        <p:nvPicPr>
          <p:cNvPr id="5" name="Picture 2" descr="Afbeeldingsresultaat voor funny cause it's true shirt">
            <a:extLst>
              <a:ext uri="{FF2B5EF4-FFF2-40B4-BE49-F238E27FC236}">
                <a16:creationId xmlns:a16="http://schemas.microsoft.com/office/drawing/2014/main" id="{BC8861C7-66AF-4C4C-A357-C3BB2FC6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2736"/>
            <a:ext cx="40481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tormtrooper, Star Wars, Lego, Storm, Trooper, Parade">
            <a:extLst>
              <a:ext uri="{FF2B5EF4-FFF2-40B4-BE49-F238E27FC236}">
                <a16:creationId xmlns:a16="http://schemas.microsoft.com/office/drawing/2014/main" id="{17A80123-5C2C-4D35-AE1E-D2C33C6C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10" y="2617475"/>
            <a:ext cx="3949690" cy="20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 voor back to the future">
            <a:extLst>
              <a:ext uri="{FF2B5EF4-FFF2-40B4-BE49-F238E27FC236}">
                <a16:creationId xmlns:a16="http://schemas.microsoft.com/office/drawing/2014/main" id="{7AC14075-0D60-4780-9857-A67B1553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82" y="2467244"/>
            <a:ext cx="3511705" cy="234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0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284C-8659-477A-9C76-38F122EB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all the things</a:t>
            </a:r>
          </a:p>
        </p:txBody>
      </p:sp>
      <p:pic>
        <p:nvPicPr>
          <p:cNvPr id="2050" name="Picture 2" descr="https://sqlkover.com/wp-content/uploads/2019/01/image-5.png">
            <a:extLst>
              <a:ext uri="{FF2B5EF4-FFF2-40B4-BE49-F238E27FC236}">
                <a16:creationId xmlns:a16="http://schemas.microsoft.com/office/drawing/2014/main" id="{1D4225AE-7F68-4DEA-94D0-F097AF8C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890481"/>
            <a:ext cx="71818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64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D97C-DC2A-41EB-B6AC-66D8F84F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SQL functionality</a:t>
            </a:r>
          </a:p>
        </p:txBody>
      </p:sp>
      <p:pic>
        <p:nvPicPr>
          <p:cNvPr id="3076" name="Picture 4" descr="https://sqlkover.com/wp-content/uploads/2019/01/image.png">
            <a:extLst>
              <a:ext uri="{FF2B5EF4-FFF2-40B4-BE49-F238E27FC236}">
                <a16:creationId xmlns:a16="http://schemas.microsoft.com/office/drawing/2014/main" id="{ACB36BFF-0460-4841-BD32-1BDC4F194D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963771"/>
            <a:ext cx="102584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qlkover.com/wp-content/uploads/2018/12/image-3.png">
            <a:extLst>
              <a:ext uri="{FF2B5EF4-FFF2-40B4-BE49-F238E27FC236}">
                <a16:creationId xmlns:a16="http://schemas.microsoft.com/office/drawing/2014/main" id="{82E0F243-01E0-4FE1-AC8C-224C36E5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5011"/>
            <a:ext cx="44481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qlkover.com/wp-content/uploads/2019/01/image-2.png">
            <a:extLst>
              <a:ext uri="{FF2B5EF4-FFF2-40B4-BE49-F238E27FC236}">
                <a16:creationId xmlns:a16="http://schemas.microsoft.com/office/drawing/2014/main" id="{A13CA9E1-ABBB-4685-B3EB-186798AEB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1" y="1585011"/>
            <a:ext cx="4438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9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qlkover.com/wp-content/uploads/2019/02/image-3.png">
            <a:extLst>
              <a:ext uri="{FF2B5EF4-FFF2-40B4-BE49-F238E27FC236}">
                <a16:creationId xmlns:a16="http://schemas.microsoft.com/office/drawing/2014/main" id="{54159940-9F6F-4EF3-8186-5F60E0D3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78" y="338137"/>
            <a:ext cx="5791200" cy="618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FD873-E6EA-4BDB-B763-E40CF8DAF42F}"/>
              </a:ext>
            </a:extLst>
          </p:cNvPr>
          <p:cNvSpPr/>
          <p:nvPr/>
        </p:nvSpPr>
        <p:spPr>
          <a:xfrm>
            <a:off x="6713034" y="4404732"/>
            <a:ext cx="814039" cy="186225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0722-2AC5-4AD7-85B0-C53B7A80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history (and result set cache)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CDF5-88CF-489A-8F11-39640FC7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https://sqlkover.com/wp-content/uploads/2019/02/history1.png">
            <a:extLst>
              <a:ext uri="{FF2B5EF4-FFF2-40B4-BE49-F238E27FC236}">
                <a16:creationId xmlns:a16="http://schemas.microsoft.com/office/drawing/2014/main" id="{A1854B57-792B-4A49-9383-AFD2DFC6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03" y="2576396"/>
            <a:ext cx="86677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27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F82D-3537-6680-5963-2F554D400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EF95A16-4B41-17FD-DEB4-4DC83D41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17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F13-3C0C-1264-5360-0A720B62C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conclusion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E48766-12C9-44AD-D41A-862323DC4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9956800" y="5557520"/>
            <a:ext cx="2082800" cy="1117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snowflake vs traditional DWH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1429528" y="3039264"/>
            <a:ext cx="9292266" cy="1899623"/>
          </a:xfrm>
          <a:custGeom>
            <a:avLst/>
            <a:gdLst>
              <a:gd name="T0" fmla="*/ 2557 w 2557"/>
              <a:gd name="T1" fmla="*/ 997 h 997"/>
              <a:gd name="T2" fmla="*/ 2557 w 2557"/>
              <a:gd name="T3" fmla="*/ 0 h 997"/>
              <a:gd name="T4" fmla="*/ 2266 w 2557"/>
              <a:gd name="T5" fmla="*/ 0 h 997"/>
              <a:gd name="T6" fmla="*/ 2266 w 2557"/>
              <a:gd name="T7" fmla="*/ 404 h 997"/>
              <a:gd name="T8" fmla="*/ 1779 w 2557"/>
              <a:gd name="T9" fmla="*/ 404 h 997"/>
              <a:gd name="T10" fmla="*/ 1779 w 2557"/>
              <a:gd name="T11" fmla="*/ 322 h 997"/>
              <a:gd name="T12" fmla="*/ 1779 w 2557"/>
              <a:gd name="T13" fmla="*/ 0 h 997"/>
              <a:gd name="T14" fmla="*/ 1217 w 2557"/>
              <a:gd name="T15" fmla="*/ 0 h 997"/>
              <a:gd name="T16" fmla="*/ 1217 w 2557"/>
              <a:gd name="T17" fmla="*/ 320 h 997"/>
              <a:gd name="T18" fmla="*/ 1086 w 2557"/>
              <a:gd name="T19" fmla="*/ 320 h 997"/>
              <a:gd name="T20" fmla="*/ 1086 w 2557"/>
              <a:gd name="T21" fmla="*/ 583 h 997"/>
              <a:gd name="T22" fmla="*/ 899 w 2557"/>
              <a:gd name="T23" fmla="*/ 583 h 997"/>
              <a:gd name="T24" fmla="*/ 899 w 2557"/>
              <a:gd name="T25" fmla="*/ 376 h 997"/>
              <a:gd name="T26" fmla="*/ 758 w 2557"/>
              <a:gd name="T27" fmla="*/ 376 h 997"/>
              <a:gd name="T28" fmla="*/ 758 w 2557"/>
              <a:gd name="T29" fmla="*/ 131 h 997"/>
              <a:gd name="T30" fmla="*/ 459 w 2557"/>
              <a:gd name="T31" fmla="*/ 131 h 997"/>
              <a:gd name="T32" fmla="*/ 459 w 2557"/>
              <a:gd name="T33" fmla="*/ 254 h 997"/>
              <a:gd name="T34" fmla="*/ 0 w 2557"/>
              <a:gd name="T35" fmla="*/ 254 h 997"/>
              <a:gd name="T36" fmla="*/ 0 w 2557"/>
              <a:gd name="T37" fmla="*/ 997 h 997"/>
              <a:gd name="T38" fmla="*/ 2557 w 2557"/>
              <a:gd name="T39" fmla="*/ 997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57" h="997">
                <a:moveTo>
                  <a:pt x="2557" y="997"/>
                </a:moveTo>
                <a:lnTo>
                  <a:pt x="2557" y="0"/>
                </a:lnTo>
                <a:lnTo>
                  <a:pt x="2266" y="0"/>
                </a:lnTo>
                <a:lnTo>
                  <a:pt x="2266" y="404"/>
                </a:lnTo>
                <a:lnTo>
                  <a:pt x="1779" y="404"/>
                </a:lnTo>
                <a:lnTo>
                  <a:pt x="1779" y="322"/>
                </a:lnTo>
                <a:lnTo>
                  <a:pt x="1779" y="0"/>
                </a:lnTo>
                <a:lnTo>
                  <a:pt x="1217" y="0"/>
                </a:lnTo>
                <a:lnTo>
                  <a:pt x="1217" y="320"/>
                </a:lnTo>
                <a:lnTo>
                  <a:pt x="1086" y="320"/>
                </a:lnTo>
                <a:lnTo>
                  <a:pt x="1086" y="583"/>
                </a:lnTo>
                <a:lnTo>
                  <a:pt x="899" y="583"/>
                </a:lnTo>
                <a:lnTo>
                  <a:pt x="899" y="376"/>
                </a:lnTo>
                <a:lnTo>
                  <a:pt x="758" y="376"/>
                </a:lnTo>
                <a:lnTo>
                  <a:pt x="758" y="131"/>
                </a:lnTo>
                <a:lnTo>
                  <a:pt x="459" y="131"/>
                </a:lnTo>
                <a:lnTo>
                  <a:pt x="459" y="254"/>
                </a:lnTo>
                <a:lnTo>
                  <a:pt x="0" y="254"/>
                </a:lnTo>
                <a:lnTo>
                  <a:pt x="0" y="997"/>
                </a:lnTo>
                <a:lnTo>
                  <a:pt x="2557" y="997"/>
                </a:lnTo>
                <a:close/>
              </a:path>
            </a:pathLst>
          </a:custGeom>
          <a:solidFill>
            <a:srgbClr val="22BE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26680" y="4952981"/>
            <a:ext cx="9338598" cy="17737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  <a:tailEnd type="none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5084951" y="2780019"/>
            <a:ext cx="1939336" cy="183149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 rot="5400000">
            <a:off x="4985580" y="1046241"/>
            <a:ext cx="949812" cy="493585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 rot="10800000">
            <a:off x="7928420" y="3433688"/>
            <a:ext cx="2241131" cy="481011"/>
          </a:xfrm>
          <a:prstGeom prst="rect">
            <a:avLst/>
          </a:prstGeom>
          <a:solidFill>
            <a:srgbClr val="22BE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26680" y="1529067"/>
            <a:ext cx="9308808" cy="1896762"/>
            <a:chOff x="1426680" y="1529067"/>
            <a:chExt cx="9308808" cy="1896762"/>
          </a:xfrm>
        </p:grpSpPr>
        <p:sp>
          <p:nvSpPr>
            <p:cNvPr id="31" name="Line Callout 1 (No Border) 59"/>
            <p:cNvSpPr/>
            <p:nvPr/>
          </p:nvSpPr>
          <p:spPr>
            <a:xfrm>
              <a:off x="6433286" y="1529067"/>
              <a:ext cx="3736266" cy="584775"/>
            </a:xfrm>
            <a:prstGeom prst="callout1">
              <a:avLst>
                <a:gd name="adj1" fmla="val 107189"/>
                <a:gd name="adj2" fmla="val 44217"/>
                <a:gd name="adj3" fmla="val 318471"/>
                <a:gd name="adj4" fmla="val 70261"/>
              </a:avLst>
            </a:prstGeom>
            <a:noFill/>
            <a:ln w="28575">
              <a:solidFill>
                <a:srgbClr val="D966FF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Traditional databases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9F36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are inflexible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1426680" y="3418319"/>
              <a:ext cx="7877194" cy="7272"/>
            </a:xfrm>
            <a:prstGeom prst="line">
              <a:avLst/>
            </a:prstGeom>
            <a:noFill/>
            <a:ln w="2857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>
              <a:off x="9313223" y="2859651"/>
              <a:ext cx="1422265" cy="0"/>
            </a:xfrm>
            <a:prstGeom prst="line">
              <a:avLst/>
            </a:prstGeom>
            <a:noFill/>
            <a:ln w="3492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>
            <a:xfrm flipH="1">
              <a:off x="9303874" y="2859651"/>
              <a:ext cx="9349" cy="566178"/>
            </a:xfrm>
            <a:prstGeom prst="line">
              <a:avLst/>
            </a:prstGeom>
            <a:noFill/>
            <a:ln w="34925" cap="flat" cmpd="sng" algn="ctr">
              <a:solidFill>
                <a:srgbClr val="D966FF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35" name="Line Callout 1 (No Border) 60"/>
          <p:cNvSpPr/>
          <p:nvPr/>
        </p:nvSpPr>
        <p:spPr>
          <a:xfrm>
            <a:off x="3748606" y="2451981"/>
            <a:ext cx="2529860" cy="584775"/>
          </a:xfrm>
          <a:prstGeom prst="callout1">
            <a:avLst>
              <a:gd name="adj1" fmla="val 106356"/>
              <a:gd name="adj2" fmla="val 24520"/>
              <a:gd name="adj3" fmla="val 268991"/>
              <a:gd name="adj4" fmla="val 13744"/>
            </a:avLst>
          </a:prstGeom>
          <a:noFill/>
          <a:ln w="28575">
            <a:solidFill>
              <a:srgbClr val="22BEE8"/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9B5E8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Snowflake uses the cloud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9B5E8"/>
                </a:solidFill>
                <a:effectLst/>
                <a:uLnTx/>
                <a:uFillTx/>
                <a:latin typeface="Avenir Medium"/>
                <a:ea typeface="Arial"/>
                <a:cs typeface="Arial"/>
                <a:sym typeface="Arial"/>
              </a:rPr>
              <a:t>to enable elasticity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45135" y="3432673"/>
            <a:ext cx="9270649" cy="1533611"/>
            <a:chOff x="1393455" y="3432673"/>
            <a:chExt cx="9322330" cy="1533611"/>
          </a:xfrm>
        </p:grpSpPr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1393455" y="3432673"/>
              <a:ext cx="9322330" cy="1533611"/>
            </a:xfrm>
            <a:custGeom>
              <a:avLst/>
              <a:gdLst>
                <a:gd name="T0" fmla="*/ 0 w 1122"/>
                <a:gd name="T1" fmla="*/ 135 h 352"/>
                <a:gd name="T2" fmla="*/ 178 w 1122"/>
                <a:gd name="T3" fmla="*/ 156 h 352"/>
                <a:gd name="T4" fmla="*/ 358 w 1122"/>
                <a:gd name="T5" fmla="*/ 252 h 352"/>
                <a:gd name="T6" fmla="*/ 598 w 1122"/>
                <a:gd name="T7" fmla="*/ 325 h 352"/>
                <a:gd name="T8" fmla="*/ 677 w 1122"/>
                <a:gd name="T9" fmla="*/ 267 h 352"/>
                <a:gd name="T10" fmla="*/ 793 w 1122"/>
                <a:gd name="T11" fmla="*/ 120 h 352"/>
                <a:gd name="T12" fmla="*/ 1122 w 1122"/>
                <a:gd name="T1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2" h="352">
                  <a:moveTo>
                    <a:pt x="0" y="135"/>
                  </a:moveTo>
                  <a:cubicBezTo>
                    <a:pt x="60" y="138"/>
                    <a:pt x="120" y="142"/>
                    <a:pt x="178" y="156"/>
                  </a:cubicBezTo>
                  <a:cubicBezTo>
                    <a:pt x="244" y="173"/>
                    <a:pt x="303" y="213"/>
                    <a:pt x="358" y="252"/>
                  </a:cubicBezTo>
                  <a:cubicBezTo>
                    <a:pt x="422" y="297"/>
                    <a:pt x="518" y="352"/>
                    <a:pt x="598" y="325"/>
                  </a:cubicBezTo>
                  <a:cubicBezTo>
                    <a:pt x="630" y="315"/>
                    <a:pt x="656" y="292"/>
                    <a:pt x="677" y="267"/>
                  </a:cubicBezTo>
                  <a:cubicBezTo>
                    <a:pt x="718" y="219"/>
                    <a:pt x="749" y="164"/>
                    <a:pt x="793" y="120"/>
                  </a:cubicBezTo>
                  <a:cubicBezTo>
                    <a:pt x="879" y="33"/>
                    <a:pt x="1005" y="9"/>
                    <a:pt x="1122" y="0"/>
                  </a:cubicBezTo>
                </a:path>
              </a:pathLst>
            </a:custGeom>
            <a:noFill/>
            <a:ln w="28575" cap="rnd">
              <a:solidFill>
                <a:srgbClr val="005E8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38" name="Line Callout 1 (No Border) 61"/>
            <p:cNvSpPr/>
            <p:nvPr/>
          </p:nvSpPr>
          <p:spPr>
            <a:xfrm>
              <a:off x="8752846" y="4011179"/>
              <a:ext cx="822662" cy="584775"/>
            </a:xfrm>
            <a:prstGeom prst="callout1">
              <a:avLst>
                <a:gd name="adj1" fmla="val 18750"/>
                <a:gd name="adj2" fmla="val -8333"/>
                <a:gd name="adj3" fmla="val -37646"/>
                <a:gd name="adj4" fmla="val -43590"/>
              </a:avLst>
            </a:prstGeom>
            <a:noFill/>
            <a:ln w="28575">
              <a:solidFill>
                <a:srgbClr val="005E89"/>
              </a:solidFill>
            </a:ln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1567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Usage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1567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rPr>
                <a:t>varies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66023" y="5302736"/>
            <a:ext cx="212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Pay only for </a:t>
            </a:r>
            <a:b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what you use with no overprovisioning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58816" y="5302736"/>
            <a:ext cx="1995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Eliminate </a:t>
            </a:r>
          </a:p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overbuy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426680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>
            <a:off x="3846771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6299808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>
            <a:off x="8752846" y="5198132"/>
            <a:ext cx="1995262" cy="0"/>
          </a:xfrm>
          <a:prstGeom prst="line">
            <a:avLst/>
          </a:prstGeom>
          <a:noFill/>
          <a:ln w="28575" cap="flat" cmpd="sng" algn="ctr">
            <a:solidFill>
              <a:srgbClr val="22BEE8"/>
            </a:solidFill>
            <a:prstDash val="solid"/>
            <a:miter lim="800000"/>
            <a:tailEnd type="non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6299808" y="5302736"/>
            <a:ext cx="1995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Scale compute </a:t>
            </a:r>
            <a:b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</a:br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up and down, transparently and automatically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52846" y="5302736"/>
            <a:ext cx="1982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venir Medium"/>
                <a:ea typeface="Meiryo Regular" charset="-128"/>
                <a:cs typeface="Meiryo Regular" charset="-128"/>
              </a:rPr>
              <a:t>No need for capacity planning, make capacity decisions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484874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5" grpId="0" animBg="1"/>
      <p:bldP spid="39" grpId="0"/>
      <p:bldP spid="40" grpId="0"/>
      <p:bldP spid="47" grpId="0"/>
      <p:bldP spid="4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fbeeldingsresultaat voor playmobil raceauto">
            <a:extLst>
              <a:ext uri="{FF2B5EF4-FFF2-40B4-BE49-F238E27FC236}">
                <a16:creationId xmlns:a16="http://schemas.microsoft.com/office/drawing/2014/main" id="{2BE25F4D-9D30-4A40-BC10-15B36BED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3793B-FDE1-4EDF-AD5E-4AAA8AA6D5FA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79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fbeeldingsresultaat voor lego raceauto">
            <a:extLst>
              <a:ext uri="{FF2B5EF4-FFF2-40B4-BE49-F238E27FC236}">
                <a16:creationId xmlns:a16="http://schemas.microsoft.com/office/drawing/2014/main" id="{6BCBFFFC-DB31-46A3-ADF6-FAD9099A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640" y="1366489"/>
            <a:ext cx="3571642" cy="35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9A57A-B2E8-4D50-BD65-861C89C14718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9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66D5D9-4ABE-4D6B-AA0C-F653AB728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743239"/>
          </a:xfrm>
        </p:spPr>
        <p:txBody>
          <a:bodyPr/>
          <a:lstStyle/>
          <a:p>
            <a:r>
              <a:rPr lang="en-US" dirty="0"/>
              <a:t>what companies need from a DWH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2E98C4D-736A-4752-AF6B-22F7AEAE3B00}"/>
              </a:ext>
            </a:extLst>
          </p:cNvPr>
          <p:cNvGrpSpPr/>
          <p:nvPr/>
        </p:nvGrpSpPr>
        <p:grpSpPr>
          <a:xfrm>
            <a:off x="9709899" y="2282768"/>
            <a:ext cx="1001958" cy="975899"/>
            <a:chOff x="10318411" y="4829476"/>
            <a:chExt cx="963031" cy="959639"/>
          </a:xfrm>
          <a:solidFill>
            <a:srgbClr val="005E89"/>
          </a:solidFill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FE70156-8418-410A-A80A-B5FBDD2381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4830" y="5293124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6514622-4F96-48E9-B946-43B2DC164C27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39CF15F9-C324-4764-B1EF-368A3093B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DDFF7DE2-8CAB-48C2-8AC2-248381C251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35" name="Freeform 49">
                  <a:extLst>
                    <a:ext uri="{FF2B5EF4-FFF2-40B4-BE49-F238E27FC236}">
                      <a16:creationId xmlns:a16="http://schemas.microsoft.com/office/drawing/2014/main" id="{4BC7A5AD-4350-4D80-B238-016E30C51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6" name="Freeform 50">
                  <a:extLst>
                    <a:ext uri="{FF2B5EF4-FFF2-40B4-BE49-F238E27FC236}">
                      <a16:creationId xmlns:a16="http://schemas.microsoft.com/office/drawing/2014/main" id="{DCBF73AD-E774-4E4F-9776-078508184C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7" name="Freeform 51">
                  <a:extLst>
                    <a:ext uri="{FF2B5EF4-FFF2-40B4-BE49-F238E27FC236}">
                      <a16:creationId xmlns:a16="http://schemas.microsoft.com/office/drawing/2014/main" id="{EDA228EF-1FEC-46A3-837C-0F6187DE0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8" name="Freeform 52">
                  <a:extLst>
                    <a:ext uri="{FF2B5EF4-FFF2-40B4-BE49-F238E27FC236}">
                      <a16:creationId xmlns:a16="http://schemas.microsoft.com/office/drawing/2014/main" id="{9AA56C83-215D-4E34-9FD3-FCE2FE4CE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9" name="Freeform 53">
                  <a:extLst>
                    <a:ext uri="{FF2B5EF4-FFF2-40B4-BE49-F238E27FC236}">
                      <a16:creationId xmlns:a16="http://schemas.microsoft.com/office/drawing/2014/main" id="{DA427E63-9FF4-4DE6-B60D-9002729ED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40" name="Freeform 54">
                  <a:extLst>
                    <a:ext uri="{FF2B5EF4-FFF2-40B4-BE49-F238E27FC236}">
                      <a16:creationId xmlns:a16="http://schemas.microsoft.com/office/drawing/2014/main" id="{4F2765A2-E270-4322-BFA4-D4F31F972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7AAE545-1805-4A7E-97A1-6E05D1280A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25036" y="5283989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30DB52D-73E9-4F39-8B23-9425446C70C2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4E436E0A-1E46-445A-BD86-AF560BCB7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BF35850-FE24-4BC5-B1C5-BEC5C8C7B3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26" name="Freeform 40">
                  <a:extLst>
                    <a:ext uri="{FF2B5EF4-FFF2-40B4-BE49-F238E27FC236}">
                      <a16:creationId xmlns:a16="http://schemas.microsoft.com/office/drawing/2014/main" id="{5D1D47BF-A303-4AE7-99E7-017EAD1579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7" name="Freeform 41">
                  <a:extLst>
                    <a:ext uri="{FF2B5EF4-FFF2-40B4-BE49-F238E27FC236}">
                      <a16:creationId xmlns:a16="http://schemas.microsoft.com/office/drawing/2014/main" id="{AFCD2D6A-E0EF-4AAA-9886-9EA4D54A7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8" name="Freeform 42">
                  <a:extLst>
                    <a:ext uri="{FF2B5EF4-FFF2-40B4-BE49-F238E27FC236}">
                      <a16:creationId xmlns:a16="http://schemas.microsoft.com/office/drawing/2014/main" id="{15D6002A-A8E3-4035-BB5E-CA7E95AF4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9" name="Freeform 43">
                  <a:extLst>
                    <a:ext uri="{FF2B5EF4-FFF2-40B4-BE49-F238E27FC236}">
                      <a16:creationId xmlns:a16="http://schemas.microsoft.com/office/drawing/2014/main" id="{76D10FD0-B060-43C7-9E45-3C56F6DF5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0" name="Freeform 44">
                  <a:extLst>
                    <a:ext uri="{FF2B5EF4-FFF2-40B4-BE49-F238E27FC236}">
                      <a16:creationId xmlns:a16="http://schemas.microsoft.com/office/drawing/2014/main" id="{CD08E73D-22EC-4224-9352-A92F5FA94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31" name="Freeform 45">
                  <a:extLst>
                    <a:ext uri="{FF2B5EF4-FFF2-40B4-BE49-F238E27FC236}">
                      <a16:creationId xmlns:a16="http://schemas.microsoft.com/office/drawing/2014/main" id="{D06D9D26-8266-465A-8EB3-5390C1695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1E8D5B6-C11A-4A7A-9FDE-00FCEB3EF1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57551" y="4829476"/>
              <a:ext cx="523891" cy="523891"/>
              <a:chOff x="5619894" y="4772330"/>
              <a:chExt cx="1037008" cy="1037008"/>
            </a:xfrm>
            <a:grpFill/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418D05B-986C-4042-BBA5-60146FD8287B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42A267C9-64B6-426D-9081-2F3CE49ED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14E1644-466F-498E-933D-092B1A1870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17" name="Freeform 29">
                  <a:extLst>
                    <a:ext uri="{FF2B5EF4-FFF2-40B4-BE49-F238E27FC236}">
                      <a16:creationId xmlns:a16="http://schemas.microsoft.com/office/drawing/2014/main" id="{14470BC8-D402-4BA2-8E31-6F1730F58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8" name="Freeform 32">
                  <a:extLst>
                    <a:ext uri="{FF2B5EF4-FFF2-40B4-BE49-F238E27FC236}">
                      <a16:creationId xmlns:a16="http://schemas.microsoft.com/office/drawing/2014/main" id="{68FD90B2-69E0-494C-8608-385178F83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9" name="Freeform 33">
                  <a:extLst>
                    <a:ext uri="{FF2B5EF4-FFF2-40B4-BE49-F238E27FC236}">
                      <a16:creationId xmlns:a16="http://schemas.microsoft.com/office/drawing/2014/main" id="{80946A1A-38AB-4BA7-A8B0-80C130C820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0" name="Freeform 34">
                  <a:extLst>
                    <a:ext uri="{FF2B5EF4-FFF2-40B4-BE49-F238E27FC236}">
                      <a16:creationId xmlns:a16="http://schemas.microsoft.com/office/drawing/2014/main" id="{FC52AB87-B5CD-40A2-8797-8B59C92AA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1" name="Freeform 35">
                  <a:extLst>
                    <a:ext uri="{FF2B5EF4-FFF2-40B4-BE49-F238E27FC236}">
                      <a16:creationId xmlns:a16="http://schemas.microsoft.com/office/drawing/2014/main" id="{87CA41EF-CD87-4DAA-AD3A-83B0666BB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22" name="Freeform 36">
                  <a:extLst>
                    <a:ext uri="{FF2B5EF4-FFF2-40B4-BE49-F238E27FC236}">
                      <a16:creationId xmlns:a16="http://schemas.microsoft.com/office/drawing/2014/main" id="{2DB29A61-10E4-4F81-BDCD-A0F0F425F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6E3F5D-B889-4CB5-83BD-902AE69303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18411" y="4838999"/>
              <a:ext cx="495991" cy="495991"/>
              <a:chOff x="5619894" y="4772330"/>
              <a:chExt cx="1037008" cy="1037008"/>
            </a:xfrm>
            <a:grpFill/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D6FDE30-8A2B-403D-8742-09F81CF4FECC}"/>
                  </a:ext>
                </a:extLst>
              </p:cNvPr>
              <p:cNvSpPr/>
              <p:nvPr/>
            </p:nvSpPr>
            <p:spPr>
              <a:xfrm>
                <a:off x="5619894" y="4772330"/>
                <a:ext cx="1037008" cy="1037008"/>
              </a:xfrm>
              <a:prstGeom prst="ellipse">
                <a:avLst/>
              </a:prstGeom>
              <a:grpFill/>
              <a:ln w="381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id="{D8F31408-345C-4E3D-915C-F25CE2B23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928" y="5102676"/>
                <a:ext cx="323932" cy="363809"/>
              </a:xfrm>
              <a:custGeom>
                <a:avLst/>
                <a:gdLst>
                  <a:gd name="T0" fmla="*/ 226 w 246"/>
                  <a:gd name="T1" fmla="*/ 267 h 267"/>
                  <a:gd name="T2" fmla="*/ 20 w 246"/>
                  <a:gd name="T3" fmla="*/ 267 h 267"/>
                  <a:gd name="T4" fmla="*/ 0 w 246"/>
                  <a:gd name="T5" fmla="*/ 247 h 267"/>
                  <a:gd name="T6" fmla="*/ 0 w 246"/>
                  <a:gd name="T7" fmla="*/ 231 h 267"/>
                  <a:gd name="T8" fmla="*/ 27 w 246"/>
                  <a:gd name="T9" fmla="*/ 181 h 267"/>
                  <a:gd name="T10" fmla="*/ 79 w 246"/>
                  <a:gd name="T11" fmla="*/ 149 h 267"/>
                  <a:gd name="T12" fmla="*/ 56 w 246"/>
                  <a:gd name="T13" fmla="*/ 78 h 267"/>
                  <a:gd name="T14" fmla="*/ 125 w 246"/>
                  <a:gd name="T15" fmla="*/ 0 h 267"/>
                  <a:gd name="T16" fmla="*/ 193 w 246"/>
                  <a:gd name="T17" fmla="*/ 78 h 267"/>
                  <a:gd name="T18" fmla="*/ 169 w 246"/>
                  <a:gd name="T19" fmla="*/ 150 h 267"/>
                  <a:gd name="T20" fmla="*/ 218 w 246"/>
                  <a:gd name="T21" fmla="*/ 180 h 267"/>
                  <a:gd name="T22" fmla="*/ 218 w 246"/>
                  <a:gd name="T23" fmla="*/ 180 h 267"/>
                  <a:gd name="T24" fmla="*/ 245 w 246"/>
                  <a:gd name="T25" fmla="*/ 231 h 267"/>
                  <a:gd name="T26" fmla="*/ 245 w 246"/>
                  <a:gd name="T27" fmla="*/ 247 h 267"/>
                  <a:gd name="T28" fmla="*/ 226 w 246"/>
                  <a:gd name="T2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267">
                    <a:moveTo>
                      <a:pt x="226" y="267"/>
                    </a:moveTo>
                    <a:cubicBezTo>
                      <a:pt x="20" y="267"/>
                      <a:pt x="20" y="267"/>
                      <a:pt x="20" y="267"/>
                    </a:cubicBezTo>
                    <a:cubicBezTo>
                      <a:pt x="9" y="267"/>
                      <a:pt x="0" y="258"/>
                      <a:pt x="0" y="24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11"/>
                      <a:pt x="10" y="191"/>
                      <a:pt x="27" y="181"/>
                    </a:cubicBezTo>
                    <a:cubicBezTo>
                      <a:pt x="53" y="164"/>
                      <a:pt x="69" y="154"/>
                      <a:pt x="79" y="149"/>
                    </a:cubicBezTo>
                    <a:cubicBezTo>
                      <a:pt x="65" y="130"/>
                      <a:pt x="56" y="104"/>
                      <a:pt x="56" y="78"/>
                    </a:cubicBezTo>
                    <a:cubicBezTo>
                      <a:pt x="56" y="33"/>
                      <a:pt x="85" y="0"/>
                      <a:pt x="125" y="0"/>
                    </a:cubicBezTo>
                    <a:cubicBezTo>
                      <a:pt x="165" y="0"/>
                      <a:pt x="193" y="33"/>
                      <a:pt x="193" y="78"/>
                    </a:cubicBezTo>
                    <a:cubicBezTo>
                      <a:pt x="193" y="105"/>
                      <a:pt x="184" y="131"/>
                      <a:pt x="169" y="150"/>
                    </a:cubicBezTo>
                    <a:cubicBezTo>
                      <a:pt x="178" y="155"/>
                      <a:pt x="193" y="165"/>
                      <a:pt x="218" y="180"/>
                    </a:cubicBezTo>
                    <a:cubicBezTo>
                      <a:pt x="218" y="180"/>
                      <a:pt x="218" y="180"/>
                      <a:pt x="218" y="180"/>
                    </a:cubicBezTo>
                    <a:cubicBezTo>
                      <a:pt x="235" y="191"/>
                      <a:pt x="245" y="210"/>
                      <a:pt x="245" y="231"/>
                    </a:cubicBezTo>
                    <a:cubicBezTo>
                      <a:pt x="245" y="247"/>
                      <a:pt x="245" y="247"/>
                      <a:pt x="245" y="247"/>
                    </a:cubicBezTo>
                    <a:cubicBezTo>
                      <a:pt x="246" y="258"/>
                      <a:pt x="237" y="267"/>
                      <a:pt x="226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990318F-5B20-4015-A0B8-320056863D0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47387" y="5057694"/>
                <a:ext cx="648775" cy="435254"/>
                <a:chOff x="4879" y="1262"/>
                <a:chExt cx="711" cy="477"/>
              </a:xfrm>
              <a:grpFill/>
            </p:grpSpPr>
            <p:sp>
              <p:nvSpPr>
                <p:cNvPr id="108" name="Freeform 20">
                  <a:extLst>
                    <a:ext uri="{FF2B5EF4-FFF2-40B4-BE49-F238E27FC236}">
                      <a16:creationId xmlns:a16="http://schemas.microsoft.com/office/drawing/2014/main" id="{E30A0717-6BAA-4FEC-98F3-CA45999D3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9" name="Freeform 21">
                  <a:extLst>
                    <a:ext uri="{FF2B5EF4-FFF2-40B4-BE49-F238E27FC236}">
                      <a16:creationId xmlns:a16="http://schemas.microsoft.com/office/drawing/2014/main" id="{3A484449-9E58-4411-B2DA-A0318344F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0" name="Freeform 22">
                  <a:extLst>
                    <a:ext uri="{FF2B5EF4-FFF2-40B4-BE49-F238E27FC236}">
                      <a16:creationId xmlns:a16="http://schemas.microsoft.com/office/drawing/2014/main" id="{ECBAD93C-1F22-421E-8225-F8CCE42E5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1" name="Freeform 23">
                  <a:extLst>
                    <a:ext uri="{FF2B5EF4-FFF2-40B4-BE49-F238E27FC236}">
                      <a16:creationId xmlns:a16="http://schemas.microsoft.com/office/drawing/2014/main" id="{8ED65226-F6BE-452A-AE3A-E771B44EB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2" name="Freeform 24">
                  <a:extLst>
                    <a:ext uri="{FF2B5EF4-FFF2-40B4-BE49-F238E27FC236}">
                      <a16:creationId xmlns:a16="http://schemas.microsoft.com/office/drawing/2014/main" id="{8D40A414-6707-491A-9536-715B89AF5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13" name="Freeform 25">
                  <a:extLst>
                    <a:ext uri="{FF2B5EF4-FFF2-40B4-BE49-F238E27FC236}">
                      <a16:creationId xmlns:a16="http://schemas.microsoft.com/office/drawing/2014/main" id="{E7D10E77-2F9D-437E-AEAC-7FC9FDFBC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1262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81BB259-2305-4884-ADED-A39C3B3C49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36936" y="5036884"/>
              <a:ext cx="534357" cy="534357"/>
              <a:chOff x="7739276" y="3461126"/>
              <a:chExt cx="1311275" cy="1311275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6D26A22-5B06-4983-9704-09236DE54D05}"/>
                  </a:ext>
                </a:extLst>
              </p:cNvPr>
              <p:cNvSpPr/>
              <p:nvPr/>
            </p:nvSpPr>
            <p:spPr>
              <a:xfrm>
                <a:off x="7739276" y="3461126"/>
                <a:ext cx="1311275" cy="1311275"/>
              </a:xfrm>
              <a:prstGeom prst="ellipse">
                <a:avLst/>
              </a:prstGeom>
              <a:grpFill/>
              <a:ln w="25400">
                <a:solidFill>
                  <a:srgbClr val="FFFF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Medium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CD91F76-5685-4D33-B344-EF94B6942E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03782" y="3841578"/>
                <a:ext cx="820363" cy="550370"/>
                <a:chOff x="4879" y="1279"/>
                <a:chExt cx="711" cy="477"/>
              </a:xfrm>
              <a:grpFill/>
            </p:grpSpPr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19FD363-8A48-46C4-84FB-C37E75554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0" name="Freeform 6">
                  <a:extLst>
                    <a:ext uri="{FF2B5EF4-FFF2-40B4-BE49-F238E27FC236}">
                      <a16:creationId xmlns:a16="http://schemas.microsoft.com/office/drawing/2014/main" id="{D9DFE76A-EFC4-4032-85CA-0701556CB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1" name="Freeform 7">
                  <a:extLst>
                    <a:ext uri="{FF2B5EF4-FFF2-40B4-BE49-F238E27FC236}">
                      <a16:creationId xmlns:a16="http://schemas.microsoft.com/office/drawing/2014/main" id="{42798CE1-0A6D-45C8-8C26-F7AB313F9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2" name="Freeform 8">
                  <a:extLst>
                    <a:ext uri="{FF2B5EF4-FFF2-40B4-BE49-F238E27FC236}">
                      <a16:creationId xmlns:a16="http://schemas.microsoft.com/office/drawing/2014/main" id="{5D6CCF7F-625F-4317-8897-FDC4B7E6B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3" name="Freeform 9">
                  <a:extLst>
                    <a:ext uri="{FF2B5EF4-FFF2-40B4-BE49-F238E27FC236}">
                      <a16:creationId xmlns:a16="http://schemas.microsoft.com/office/drawing/2014/main" id="{125441C1-D3A4-4312-9F59-1A5B2EF6C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  <p:sp>
              <p:nvSpPr>
                <p:cNvPr id="104" name="Freeform 10">
                  <a:extLst>
                    <a:ext uri="{FF2B5EF4-FFF2-40B4-BE49-F238E27FC236}">
                      <a16:creationId xmlns:a16="http://schemas.microsoft.com/office/drawing/2014/main" id="{64F3F0F0-8F61-44ED-A01D-9EAD6E365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" y="1279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5E89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Medium"/>
                  </a:endParaRPr>
                </a:p>
              </p:txBody>
            </p:sp>
          </p:grp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47FD41-AC04-4644-87CF-D7F5197A4C6B}"/>
              </a:ext>
            </a:extLst>
          </p:cNvPr>
          <p:cNvSpPr/>
          <p:nvPr/>
        </p:nvSpPr>
        <p:spPr>
          <a:xfrm>
            <a:off x="613544" y="3447034"/>
            <a:ext cx="10932459" cy="608529"/>
          </a:xfrm>
          <a:prstGeom prst="rect">
            <a:avLst/>
          </a:prstGeom>
          <a:solidFill>
            <a:srgbClr val="22BE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06986D-9167-4EB6-BABD-5F52FB9553B9}"/>
              </a:ext>
            </a:extLst>
          </p:cNvPr>
          <p:cNvSpPr/>
          <p:nvPr/>
        </p:nvSpPr>
        <p:spPr>
          <a:xfrm>
            <a:off x="735246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Focus on analytics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705B834-EB63-4CF2-98D5-033A67EAAB36}"/>
              </a:ext>
            </a:extLst>
          </p:cNvPr>
          <p:cNvSpPr/>
          <p:nvPr/>
        </p:nvSpPr>
        <p:spPr>
          <a:xfrm>
            <a:off x="3485343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Support All Data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0F4903-7715-4F7F-BFEA-CE7D517A0345}"/>
              </a:ext>
            </a:extLst>
          </p:cNvPr>
          <p:cNvSpPr/>
          <p:nvPr/>
        </p:nvSpPr>
        <p:spPr>
          <a:xfrm>
            <a:off x="8985538" y="355387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Serve All of Your Users</a:t>
            </a:r>
          </a:p>
        </p:txBody>
      </p:sp>
      <p:sp>
        <p:nvSpPr>
          <p:cNvPr id="145" name="Cross 144">
            <a:extLst>
              <a:ext uri="{FF2B5EF4-FFF2-40B4-BE49-F238E27FC236}">
                <a16:creationId xmlns:a16="http://schemas.microsoft.com/office/drawing/2014/main" id="{B90C4B38-E500-4FD4-808E-F651FAE271DA}"/>
              </a:ext>
            </a:extLst>
          </p:cNvPr>
          <p:cNvSpPr/>
          <p:nvPr/>
        </p:nvSpPr>
        <p:spPr>
          <a:xfrm>
            <a:off x="3230778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6" name="Cross 145">
            <a:extLst>
              <a:ext uri="{FF2B5EF4-FFF2-40B4-BE49-F238E27FC236}">
                <a16:creationId xmlns:a16="http://schemas.microsoft.com/office/drawing/2014/main" id="{D17D0836-DA0E-4E23-B4C5-9FD2E0D86A91}"/>
              </a:ext>
            </a:extLst>
          </p:cNvPr>
          <p:cNvSpPr/>
          <p:nvPr/>
        </p:nvSpPr>
        <p:spPr>
          <a:xfrm>
            <a:off x="8732253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7" name="Cross 146">
            <a:extLst>
              <a:ext uri="{FF2B5EF4-FFF2-40B4-BE49-F238E27FC236}">
                <a16:creationId xmlns:a16="http://schemas.microsoft.com/office/drawing/2014/main" id="{72A214C6-1C78-4264-8139-06C12338D1AF}"/>
              </a:ext>
            </a:extLst>
          </p:cNvPr>
          <p:cNvSpPr/>
          <p:nvPr/>
        </p:nvSpPr>
        <p:spPr>
          <a:xfrm>
            <a:off x="5987886" y="3662917"/>
            <a:ext cx="209714" cy="209714"/>
          </a:xfrm>
          <a:prstGeom prst="plus">
            <a:avLst>
              <a:gd name="adj" fmla="val 4071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Medium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FA59947-6EC2-4D77-A4B2-A3FEDE4D9BA8}"/>
              </a:ext>
            </a:extLst>
          </p:cNvPr>
          <p:cNvSpPr/>
          <p:nvPr/>
        </p:nvSpPr>
        <p:spPr>
          <a:xfrm>
            <a:off x="6235440" y="3540694"/>
            <a:ext cx="2450681" cy="421208"/>
          </a:xfrm>
          <a:prstGeom prst="rect">
            <a:avLst/>
          </a:prstGeom>
          <a:solidFill>
            <a:srgbClr val="005E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Scale On-Demand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01FF75-C7A9-4952-9F40-E1B3C6DCE043}"/>
              </a:ext>
            </a:extLst>
          </p:cNvPr>
          <p:cNvSpPr txBox="1"/>
          <p:nvPr/>
        </p:nvSpPr>
        <p:spPr>
          <a:xfrm>
            <a:off x="8936817" y="4205057"/>
            <a:ext cx="2506630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Concurrency and contention </a:t>
            </a: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lead </a:t>
            </a:r>
            <a:b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to </a:t>
            </a: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queues, </a:t>
            </a: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long </a:t>
            </a:r>
            <a:b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query </a:t>
            </a: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times, and frustrated users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175E57-08AF-44B0-9D64-A5FF3C64E10A}"/>
              </a:ext>
            </a:extLst>
          </p:cNvPr>
          <p:cNvSpPr txBox="1"/>
          <p:nvPr/>
        </p:nvSpPr>
        <p:spPr>
          <a:xfrm>
            <a:off x="6188317" y="4205057"/>
            <a:ext cx="250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Ad-hoc queries are difficult to support with fixed resources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8B97B5F-164E-43EE-ACC8-23DC1627C3F2}"/>
              </a:ext>
            </a:extLst>
          </p:cNvPr>
          <p:cNvSpPr txBox="1"/>
          <p:nvPr/>
        </p:nvSpPr>
        <p:spPr>
          <a:xfrm>
            <a:off x="735246" y="4205057"/>
            <a:ext cx="2450681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Current technologies need constant attention, tuning, and tweaking </a:t>
            </a:r>
            <a:b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</a:b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for sub-optimal performance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FB17BDF-2BC8-4161-9043-B75446D3D326}"/>
              </a:ext>
            </a:extLst>
          </p:cNvPr>
          <p:cNvSpPr txBox="1"/>
          <p:nvPr/>
        </p:nvSpPr>
        <p:spPr>
          <a:xfrm>
            <a:off x="3485343" y="4205057"/>
            <a:ext cx="2450681" cy="1323439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600" dirty="0">
                <a:solidFill>
                  <a:srgbClr val="29B5E8"/>
                </a:solidFill>
                <a:latin typeface="Avenir Medium"/>
                <a:ea typeface="Avenir Book" charset="0"/>
                <a:cs typeface="Avenir Book" charset="0"/>
              </a:rPr>
              <a:t>Current technologies aren’t optimized for relational or non-relational data, leading to silos and data marts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861C906-4DF6-4C1E-9820-CDDB7EBA0207}"/>
              </a:ext>
            </a:extLst>
          </p:cNvPr>
          <p:cNvGrpSpPr/>
          <p:nvPr/>
        </p:nvGrpSpPr>
        <p:grpSpPr>
          <a:xfrm>
            <a:off x="6712772" y="2392128"/>
            <a:ext cx="1455885" cy="854786"/>
            <a:chOff x="3950228" y="2156153"/>
            <a:chExt cx="1455885" cy="85478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C35F155-FC4B-4BAA-94F8-0A1DC2E6493A}"/>
                </a:ext>
              </a:extLst>
            </p:cNvPr>
            <p:cNvGrpSpPr/>
            <p:nvPr/>
          </p:nvGrpSpPr>
          <p:grpSpPr>
            <a:xfrm>
              <a:off x="4878045" y="2223555"/>
              <a:ext cx="528068" cy="582697"/>
              <a:chOff x="3799915" y="2622736"/>
              <a:chExt cx="1473200" cy="1625600"/>
            </a:xfrm>
          </p:grpSpPr>
          <p:sp>
            <p:nvSpPr>
              <p:cNvPr id="165" name="Freeform 36">
                <a:extLst>
                  <a:ext uri="{FF2B5EF4-FFF2-40B4-BE49-F238E27FC236}">
                    <a16:creationId xmlns:a16="http://schemas.microsoft.com/office/drawing/2014/main" id="{0A3D3742-F990-4A0A-AE3A-163B6F815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6" name="Freeform 33">
                <a:extLst>
                  <a:ext uri="{FF2B5EF4-FFF2-40B4-BE49-F238E27FC236}">
                    <a16:creationId xmlns:a16="http://schemas.microsoft.com/office/drawing/2014/main" id="{BCC244A9-7E79-47E6-80B1-BE99F11AD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7" name="Freeform 34">
                <a:extLst>
                  <a:ext uri="{FF2B5EF4-FFF2-40B4-BE49-F238E27FC236}">
                    <a16:creationId xmlns:a16="http://schemas.microsoft.com/office/drawing/2014/main" id="{6D47B1D4-C303-4F28-A10B-61CB46FE6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8" name="Freeform 35">
                <a:extLst>
                  <a:ext uri="{FF2B5EF4-FFF2-40B4-BE49-F238E27FC236}">
                    <a16:creationId xmlns:a16="http://schemas.microsoft.com/office/drawing/2014/main" id="{614997FC-B8F4-4F4D-963B-012EE275B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FD04CE3-335C-423D-BEC7-7358612FD9D1}"/>
                </a:ext>
              </a:extLst>
            </p:cNvPr>
            <p:cNvGrpSpPr/>
            <p:nvPr/>
          </p:nvGrpSpPr>
          <p:grpSpPr>
            <a:xfrm>
              <a:off x="3950228" y="2223555"/>
              <a:ext cx="528068" cy="582697"/>
              <a:chOff x="3799915" y="2622736"/>
              <a:chExt cx="1473200" cy="1625600"/>
            </a:xfrm>
          </p:grpSpPr>
          <p:sp>
            <p:nvSpPr>
              <p:cNvPr id="161" name="Freeform 36">
                <a:extLst>
                  <a:ext uri="{FF2B5EF4-FFF2-40B4-BE49-F238E27FC236}">
                    <a16:creationId xmlns:a16="http://schemas.microsoft.com/office/drawing/2014/main" id="{F8A490EA-8EA5-445E-A48C-0D03558FF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2" name="Freeform 33">
                <a:extLst>
                  <a:ext uri="{FF2B5EF4-FFF2-40B4-BE49-F238E27FC236}">
                    <a16:creationId xmlns:a16="http://schemas.microsoft.com/office/drawing/2014/main" id="{3B649580-C2AA-4040-B259-F469E7C49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3" name="Freeform 34">
                <a:extLst>
                  <a:ext uri="{FF2B5EF4-FFF2-40B4-BE49-F238E27FC236}">
                    <a16:creationId xmlns:a16="http://schemas.microsoft.com/office/drawing/2014/main" id="{58566661-9AFF-479B-BCF9-58A2A755A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4" name="Freeform 35">
                <a:extLst>
                  <a:ext uri="{FF2B5EF4-FFF2-40B4-BE49-F238E27FC236}">
                    <a16:creationId xmlns:a16="http://schemas.microsoft.com/office/drawing/2014/main" id="{FFEDCDE7-CAE2-45B6-8758-890F9EC66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73C64FD-A0B2-436E-AE03-5AFFA4A69952}"/>
                </a:ext>
              </a:extLst>
            </p:cNvPr>
            <p:cNvGrpSpPr/>
            <p:nvPr/>
          </p:nvGrpSpPr>
          <p:grpSpPr>
            <a:xfrm>
              <a:off x="4333353" y="2156153"/>
              <a:ext cx="774650" cy="854786"/>
              <a:chOff x="3799915" y="2622736"/>
              <a:chExt cx="1473200" cy="1625600"/>
            </a:xfrm>
          </p:grpSpPr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A2598A67-13C1-4589-8181-0CCA9BF0E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15" y="2932299"/>
                <a:ext cx="1471613" cy="1316037"/>
              </a:xfrm>
              <a:custGeom>
                <a:avLst/>
                <a:gdLst>
                  <a:gd name="T0" fmla="*/ 0 w 4086"/>
                  <a:gd name="T1" fmla="*/ 0 h 3656"/>
                  <a:gd name="T2" fmla="*/ 0 w 4086"/>
                  <a:gd name="T3" fmla="*/ 2795 h 3656"/>
                  <a:gd name="T4" fmla="*/ 2042 w 4086"/>
                  <a:gd name="T5" fmla="*/ 3655 h 3656"/>
                  <a:gd name="T6" fmla="*/ 4085 w 4086"/>
                  <a:gd name="T7" fmla="*/ 2795 h 3656"/>
                  <a:gd name="T8" fmla="*/ 4085 w 4086"/>
                  <a:gd name="T9" fmla="*/ 0 h 3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6" h="3656">
                    <a:moveTo>
                      <a:pt x="0" y="0"/>
                    </a:moveTo>
                    <a:lnTo>
                      <a:pt x="0" y="2795"/>
                    </a:lnTo>
                    <a:cubicBezTo>
                      <a:pt x="0" y="3272"/>
                      <a:pt x="914" y="3655"/>
                      <a:pt x="2042" y="3655"/>
                    </a:cubicBezTo>
                    <a:cubicBezTo>
                      <a:pt x="3171" y="3655"/>
                      <a:pt x="4085" y="3272"/>
                      <a:pt x="4085" y="2795"/>
                    </a:cubicBezTo>
                    <a:lnTo>
                      <a:pt x="4085" y="0"/>
                    </a:ln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58" name="Freeform 33">
                <a:extLst>
                  <a:ext uri="{FF2B5EF4-FFF2-40B4-BE49-F238E27FC236}">
                    <a16:creationId xmlns:a16="http://schemas.microsoft.com/office/drawing/2014/main" id="{EB35B174-6D09-4191-90BD-AC436E4DF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2622736"/>
                <a:ext cx="1471612" cy="620713"/>
              </a:xfrm>
              <a:custGeom>
                <a:avLst/>
                <a:gdLst>
                  <a:gd name="T0" fmla="*/ 4085 w 4086"/>
                  <a:gd name="T1" fmla="*/ 861 h 1722"/>
                  <a:gd name="T2" fmla="*/ 3811 w 4086"/>
                  <a:gd name="T3" fmla="*/ 1291 h 1722"/>
                  <a:gd name="T4" fmla="*/ 3064 w 4086"/>
                  <a:gd name="T5" fmla="*/ 1606 h 1722"/>
                  <a:gd name="T6" fmla="*/ 2042 w 4086"/>
                  <a:gd name="T7" fmla="*/ 1721 h 1722"/>
                  <a:gd name="T8" fmla="*/ 1021 w 4086"/>
                  <a:gd name="T9" fmla="*/ 1606 h 1722"/>
                  <a:gd name="T10" fmla="*/ 274 w 4086"/>
                  <a:gd name="T11" fmla="*/ 1291 h 1722"/>
                  <a:gd name="T12" fmla="*/ 0 w 4086"/>
                  <a:gd name="T13" fmla="*/ 861 h 1722"/>
                  <a:gd name="T14" fmla="*/ 274 w 4086"/>
                  <a:gd name="T15" fmla="*/ 430 h 1722"/>
                  <a:gd name="T16" fmla="*/ 1021 w 4086"/>
                  <a:gd name="T17" fmla="*/ 115 h 1722"/>
                  <a:gd name="T18" fmla="*/ 2042 w 4086"/>
                  <a:gd name="T19" fmla="*/ 0 h 1722"/>
                  <a:gd name="T20" fmla="*/ 3064 w 4086"/>
                  <a:gd name="T21" fmla="*/ 115 h 1722"/>
                  <a:gd name="T22" fmla="*/ 3811 w 4086"/>
                  <a:gd name="T23" fmla="*/ 430 h 1722"/>
                  <a:gd name="T24" fmla="*/ 4085 w 4086"/>
                  <a:gd name="T25" fmla="*/ 861 h 1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86" h="1722">
                    <a:moveTo>
                      <a:pt x="4085" y="861"/>
                    </a:moveTo>
                    <a:cubicBezTo>
                      <a:pt x="4085" y="1019"/>
                      <a:pt x="3999" y="1154"/>
                      <a:pt x="3811" y="1291"/>
                    </a:cubicBezTo>
                    <a:cubicBezTo>
                      <a:pt x="3623" y="1428"/>
                      <a:pt x="3390" y="1527"/>
                      <a:pt x="3064" y="1606"/>
                    </a:cubicBezTo>
                    <a:cubicBezTo>
                      <a:pt x="2739" y="1685"/>
                      <a:pt x="2418" y="1721"/>
                      <a:pt x="2042" y="1721"/>
                    </a:cubicBezTo>
                    <a:cubicBezTo>
                      <a:pt x="1667" y="1721"/>
                      <a:pt x="1346" y="1685"/>
                      <a:pt x="1021" y="1606"/>
                    </a:cubicBezTo>
                    <a:cubicBezTo>
                      <a:pt x="695" y="1527"/>
                      <a:pt x="462" y="1428"/>
                      <a:pt x="274" y="1291"/>
                    </a:cubicBezTo>
                    <a:cubicBezTo>
                      <a:pt x="86" y="1154"/>
                      <a:pt x="0" y="1019"/>
                      <a:pt x="0" y="861"/>
                    </a:cubicBezTo>
                    <a:cubicBezTo>
                      <a:pt x="0" y="702"/>
                      <a:pt x="86" y="567"/>
                      <a:pt x="274" y="430"/>
                    </a:cubicBezTo>
                    <a:cubicBezTo>
                      <a:pt x="462" y="292"/>
                      <a:pt x="695" y="194"/>
                      <a:pt x="1021" y="115"/>
                    </a:cubicBezTo>
                    <a:cubicBezTo>
                      <a:pt x="1346" y="35"/>
                      <a:pt x="1667" y="0"/>
                      <a:pt x="2042" y="0"/>
                    </a:cubicBezTo>
                    <a:cubicBezTo>
                      <a:pt x="2418" y="0"/>
                      <a:pt x="2739" y="35"/>
                      <a:pt x="3064" y="115"/>
                    </a:cubicBezTo>
                    <a:cubicBezTo>
                      <a:pt x="3390" y="194"/>
                      <a:pt x="3623" y="292"/>
                      <a:pt x="3811" y="430"/>
                    </a:cubicBezTo>
                    <a:cubicBezTo>
                      <a:pt x="3999" y="567"/>
                      <a:pt x="4085" y="702"/>
                      <a:pt x="4085" y="861"/>
                    </a:cubicBezTo>
                  </a:path>
                </a:pathLst>
              </a:custGeom>
              <a:solidFill>
                <a:srgbClr val="005E89"/>
              </a:solidFill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59" name="Freeform 34">
                <a:extLst>
                  <a:ext uri="{FF2B5EF4-FFF2-40B4-BE49-F238E27FC236}">
                    <a16:creationId xmlns:a16="http://schemas.microsoft.com/office/drawing/2014/main" id="{3B56AD8A-98A0-4BB3-A102-B449DD1AE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243449"/>
                <a:ext cx="1471612" cy="309562"/>
              </a:xfrm>
              <a:custGeom>
                <a:avLst/>
                <a:gdLst>
                  <a:gd name="T0" fmla="*/ 4085 w 4086"/>
                  <a:gd name="T1" fmla="*/ 0 h 861"/>
                  <a:gd name="T2" fmla="*/ 2042 w 4086"/>
                  <a:gd name="T3" fmla="*/ 860 h 861"/>
                  <a:gd name="T4" fmla="*/ 0 w 4086"/>
                  <a:gd name="T5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1">
                    <a:moveTo>
                      <a:pt x="4085" y="0"/>
                    </a:moveTo>
                    <a:cubicBezTo>
                      <a:pt x="4085" y="477"/>
                      <a:pt x="3171" y="860"/>
                      <a:pt x="2042" y="860"/>
                    </a:cubicBezTo>
                    <a:cubicBezTo>
                      <a:pt x="914" y="860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  <p:sp>
            <p:nvSpPr>
              <p:cNvPr id="160" name="Freeform 35">
                <a:extLst>
                  <a:ext uri="{FF2B5EF4-FFF2-40B4-BE49-F238E27FC236}">
                    <a16:creationId xmlns:a16="http://schemas.microsoft.com/office/drawing/2014/main" id="{A2DA5942-1AEE-4E0F-A429-D2123B3D3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1503" y="3591111"/>
                <a:ext cx="1471612" cy="309563"/>
              </a:xfrm>
              <a:custGeom>
                <a:avLst/>
                <a:gdLst>
                  <a:gd name="T0" fmla="*/ 4085 w 4086"/>
                  <a:gd name="T1" fmla="*/ 0 h 862"/>
                  <a:gd name="T2" fmla="*/ 2042 w 4086"/>
                  <a:gd name="T3" fmla="*/ 861 h 862"/>
                  <a:gd name="T4" fmla="*/ 0 w 4086"/>
                  <a:gd name="T5" fmla="*/ 0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6" h="862">
                    <a:moveTo>
                      <a:pt x="4085" y="0"/>
                    </a:moveTo>
                    <a:cubicBezTo>
                      <a:pt x="4085" y="477"/>
                      <a:pt x="3171" y="861"/>
                      <a:pt x="2042" y="861"/>
                    </a:cubicBezTo>
                    <a:cubicBezTo>
                      <a:pt x="914" y="861"/>
                      <a:pt x="0" y="477"/>
                      <a:pt x="0" y="0"/>
                    </a:cubicBezTo>
                  </a:path>
                </a:pathLst>
              </a:custGeom>
              <a:noFill/>
              <a:ln w="31750" cap="rnd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Medium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C8DA7C9-1C1D-4467-BD3F-7601526F6B7C}"/>
              </a:ext>
            </a:extLst>
          </p:cNvPr>
          <p:cNvGrpSpPr/>
          <p:nvPr/>
        </p:nvGrpSpPr>
        <p:grpSpPr>
          <a:xfrm>
            <a:off x="1510246" y="2321416"/>
            <a:ext cx="814388" cy="814388"/>
            <a:chOff x="4927600" y="3086100"/>
            <a:chExt cx="814388" cy="814388"/>
          </a:xfrm>
          <a:solidFill>
            <a:srgbClr val="005E89"/>
          </a:solidFill>
        </p:grpSpPr>
        <p:sp>
          <p:nvSpPr>
            <p:cNvPr id="170" name="Freeform 1">
              <a:extLst>
                <a:ext uri="{FF2B5EF4-FFF2-40B4-BE49-F238E27FC236}">
                  <a16:creationId xmlns:a16="http://schemas.microsoft.com/office/drawing/2014/main" id="{E31830F4-5582-4DA0-B506-19EFF975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800" y="3289300"/>
              <a:ext cx="407988" cy="407988"/>
            </a:xfrm>
            <a:custGeom>
              <a:avLst/>
              <a:gdLst>
                <a:gd name="T0" fmla="*/ 0 w 1133"/>
                <a:gd name="T1" fmla="*/ 97 h 1133"/>
                <a:gd name="T2" fmla="*/ 1039 w 1133"/>
                <a:gd name="T3" fmla="*/ 1132 h 1133"/>
                <a:gd name="T4" fmla="*/ 1132 w 1133"/>
                <a:gd name="T5" fmla="*/ 0 h 1133"/>
                <a:gd name="T6" fmla="*/ 190 w 1133"/>
                <a:gd name="T7" fmla="*/ 802 h 1133"/>
                <a:gd name="T8" fmla="*/ 97 w 1133"/>
                <a:gd name="T9" fmla="*/ 802 h 1133"/>
                <a:gd name="T10" fmla="*/ 143 w 1133"/>
                <a:gd name="T11" fmla="*/ 661 h 1133"/>
                <a:gd name="T12" fmla="*/ 190 w 1133"/>
                <a:gd name="T13" fmla="*/ 802 h 1133"/>
                <a:gd name="T14" fmla="*/ 143 w 1133"/>
                <a:gd name="T15" fmla="*/ 568 h 1133"/>
                <a:gd name="T16" fmla="*/ 97 w 1133"/>
                <a:gd name="T17" fmla="*/ 424 h 1133"/>
                <a:gd name="T18" fmla="*/ 190 w 1133"/>
                <a:gd name="T19" fmla="*/ 424 h 1133"/>
                <a:gd name="T20" fmla="*/ 237 w 1133"/>
                <a:gd name="T21" fmla="*/ 190 h 1133"/>
                <a:gd name="T22" fmla="*/ 190 w 1133"/>
                <a:gd name="T23" fmla="*/ 237 h 1133"/>
                <a:gd name="T24" fmla="*/ 97 w 1133"/>
                <a:gd name="T25" fmla="*/ 237 h 1133"/>
                <a:gd name="T26" fmla="*/ 143 w 1133"/>
                <a:gd name="T27" fmla="*/ 97 h 1133"/>
                <a:gd name="T28" fmla="*/ 284 w 1133"/>
                <a:gd name="T29" fmla="*/ 143 h 1133"/>
                <a:gd name="T30" fmla="*/ 424 w 1133"/>
                <a:gd name="T31" fmla="*/ 1039 h 1133"/>
                <a:gd name="T32" fmla="*/ 284 w 1133"/>
                <a:gd name="T33" fmla="*/ 989 h 1133"/>
                <a:gd name="T34" fmla="*/ 424 w 1133"/>
                <a:gd name="T35" fmla="*/ 942 h 1133"/>
                <a:gd name="T36" fmla="*/ 424 w 1133"/>
                <a:gd name="T37" fmla="*/ 1039 h 1133"/>
                <a:gd name="T38" fmla="*/ 424 w 1133"/>
                <a:gd name="T39" fmla="*/ 190 h 1133"/>
                <a:gd name="T40" fmla="*/ 424 w 1133"/>
                <a:gd name="T41" fmla="*/ 97 h 1133"/>
                <a:gd name="T42" fmla="*/ 568 w 1133"/>
                <a:gd name="T43" fmla="*/ 143 h 1133"/>
                <a:gd name="T44" fmla="*/ 708 w 1133"/>
                <a:gd name="T45" fmla="*/ 1039 h 1133"/>
                <a:gd name="T46" fmla="*/ 568 w 1133"/>
                <a:gd name="T47" fmla="*/ 989 h 1133"/>
                <a:gd name="T48" fmla="*/ 708 w 1133"/>
                <a:gd name="T49" fmla="*/ 942 h 1133"/>
                <a:gd name="T50" fmla="*/ 708 w 1133"/>
                <a:gd name="T51" fmla="*/ 1039 h 1133"/>
                <a:gd name="T52" fmla="*/ 708 w 1133"/>
                <a:gd name="T53" fmla="*/ 190 h 1133"/>
                <a:gd name="T54" fmla="*/ 708 w 1133"/>
                <a:gd name="T55" fmla="*/ 97 h 1133"/>
                <a:gd name="T56" fmla="*/ 848 w 1133"/>
                <a:gd name="T57" fmla="*/ 143 h 1133"/>
                <a:gd name="T58" fmla="*/ 1039 w 1133"/>
                <a:gd name="T59" fmla="*/ 989 h 1133"/>
                <a:gd name="T60" fmla="*/ 895 w 1133"/>
                <a:gd name="T61" fmla="*/ 1039 h 1133"/>
                <a:gd name="T62" fmla="*/ 895 w 1133"/>
                <a:gd name="T63" fmla="*/ 942 h 1133"/>
                <a:gd name="T64" fmla="*/ 942 w 1133"/>
                <a:gd name="T65" fmla="*/ 895 h 1133"/>
                <a:gd name="T66" fmla="*/ 1039 w 1133"/>
                <a:gd name="T67" fmla="*/ 895 h 1133"/>
                <a:gd name="T68" fmla="*/ 1039 w 1133"/>
                <a:gd name="T69" fmla="*/ 708 h 1133"/>
                <a:gd name="T70" fmla="*/ 942 w 1133"/>
                <a:gd name="T71" fmla="*/ 708 h 1133"/>
                <a:gd name="T72" fmla="*/ 989 w 1133"/>
                <a:gd name="T73" fmla="*/ 568 h 1133"/>
                <a:gd name="T74" fmla="*/ 1039 w 1133"/>
                <a:gd name="T75" fmla="*/ 708 h 1133"/>
                <a:gd name="T76" fmla="*/ 989 w 1133"/>
                <a:gd name="T77" fmla="*/ 471 h 1133"/>
                <a:gd name="T78" fmla="*/ 942 w 1133"/>
                <a:gd name="T79" fmla="*/ 330 h 1133"/>
                <a:gd name="T80" fmla="*/ 1039 w 1133"/>
                <a:gd name="T81" fmla="*/ 33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3" h="1133">
                  <a:moveTo>
                    <a:pt x="97" y="0"/>
                  </a:moveTo>
                  <a:cubicBezTo>
                    <a:pt x="46" y="0"/>
                    <a:pt x="0" y="46"/>
                    <a:pt x="0" y="97"/>
                  </a:cubicBezTo>
                  <a:lnTo>
                    <a:pt x="0" y="1132"/>
                  </a:lnTo>
                  <a:lnTo>
                    <a:pt x="1039" y="1132"/>
                  </a:lnTo>
                  <a:cubicBezTo>
                    <a:pt x="1086" y="1132"/>
                    <a:pt x="1132" y="1086"/>
                    <a:pt x="1132" y="1039"/>
                  </a:cubicBezTo>
                  <a:lnTo>
                    <a:pt x="1132" y="0"/>
                  </a:lnTo>
                  <a:lnTo>
                    <a:pt x="97" y="0"/>
                  </a:lnTo>
                  <a:close/>
                  <a:moveTo>
                    <a:pt x="190" y="802"/>
                  </a:moveTo>
                  <a:cubicBezTo>
                    <a:pt x="190" y="828"/>
                    <a:pt x="172" y="848"/>
                    <a:pt x="143" y="848"/>
                  </a:cubicBezTo>
                  <a:cubicBezTo>
                    <a:pt x="115" y="848"/>
                    <a:pt x="97" y="828"/>
                    <a:pt x="97" y="802"/>
                  </a:cubicBezTo>
                  <a:lnTo>
                    <a:pt x="97" y="708"/>
                  </a:lnTo>
                  <a:cubicBezTo>
                    <a:pt x="97" y="678"/>
                    <a:pt x="115" y="661"/>
                    <a:pt x="143" y="661"/>
                  </a:cubicBezTo>
                  <a:cubicBezTo>
                    <a:pt x="172" y="661"/>
                    <a:pt x="190" y="678"/>
                    <a:pt x="190" y="708"/>
                  </a:cubicBezTo>
                  <a:lnTo>
                    <a:pt x="190" y="802"/>
                  </a:lnTo>
                  <a:close/>
                  <a:moveTo>
                    <a:pt x="190" y="518"/>
                  </a:moveTo>
                  <a:cubicBezTo>
                    <a:pt x="190" y="548"/>
                    <a:pt x="172" y="568"/>
                    <a:pt x="143" y="568"/>
                  </a:cubicBezTo>
                  <a:cubicBezTo>
                    <a:pt x="115" y="568"/>
                    <a:pt x="97" y="548"/>
                    <a:pt x="97" y="518"/>
                  </a:cubicBezTo>
                  <a:lnTo>
                    <a:pt x="97" y="424"/>
                  </a:lnTo>
                  <a:cubicBezTo>
                    <a:pt x="97" y="397"/>
                    <a:pt x="115" y="377"/>
                    <a:pt x="143" y="377"/>
                  </a:cubicBezTo>
                  <a:cubicBezTo>
                    <a:pt x="172" y="377"/>
                    <a:pt x="190" y="397"/>
                    <a:pt x="190" y="424"/>
                  </a:cubicBezTo>
                  <a:lnTo>
                    <a:pt x="190" y="518"/>
                  </a:lnTo>
                  <a:close/>
                  <a:moveTo>
                    <a:pt x="237" y="190"/>
                  </a:moveTo>
                  <a:lnTo>
                    <a:pt x="190" y="190"/>
                  </a:lnTo>
                  <a:lnTo>
                    <a:pt x="190" y="237"/>
                  </a:lnTo>
                  <a:cubicBezTo>
                    <a:pt x="190" y="264"/>
                    <a:pt x="172" y="284"/>
                    <a:pt x="143" y="284"/>
                  </a:cubicBezTo>
                  <a:cubicBezTo>
                    <a:pt x="115" y="284"/>
                    <a:pt x="97" y="264"/>
                    <a:pt x="97" y="237"/>
                  </a:cubicBezTo>
                  <a:lnTo>
                    <a:pt x="97" y="143"/>
                  </a:lnTo>
                  <a:cubicBezTo>
                    <a:pt x="97" y="113"/>
                    <a:pt x="113" y="97"/>
                    <a:pt x="143" y="97"/>
                  </a:cubicBezTo>
                  <a:lnTo>
                    <a:pt x="237" y="97"/>
                  </a:lnTo>
                  <a:cubicBezTo>
                    <a:pt x="264" y="97"/>
                    <a:pt x="284" y="115"/>
                    <a:pt x="284" y="143"/>
                  </a:cubicBezTo>
                  <a:cubicBezTo>
                    <a:pt x="284" y="172"/>
                    <a:pt x="264" y="190"/>
                    <a:pt x="237" y="190"/>
                  </a:cubicBezTo>
                  <a:close/>
                  <a:moveTo>
                    <a:pt x="424" y="1039"/>
                  </a:moveTo>
                  <a:lnTo>
                    <a:pt x="330" y="1039"/>
                  </a:lnTo>
                  <a:cubicBezTo>
                    <a:pt x="304" y="1039"/>
                    <a:pt x="284" y="1017"/>
                    <a:pt x="284" y="989"/>
                  </a:cubicBezTo>
                  <a:cubicBezTo>
                    <a:pt x="284" y="960"/>
                    <a:pt x="304" y="942"/>
                    <a:pt x="330" y="942"/>
                  </a:cubicBezTo>
                  <a:lnTo>
                    <a:pt x="424" y="942"/>
                  </a:lnTo>
                  <a:cubicBezTo>
                    <a:pt x="454" y="942"/>
                    <a:pt x="471" y="960"/>
                    <a:pt x="471" y="989"/>
                  </a:cubicBezTo>
                  <a:cubicBezTo>
                    <a:pt x="471" y="1017"/>
                    <a:pt x="454" y="1039"/>
                    <a:pt x="424" y="1039"/>
                  </a:cubicBezTo>
                  <a:close/>
                  <a:moveTo>
                    <a:pt x="518" y="190"/>
                  </a:moveTo>
                  <a:lnTo>
                    <a:pt x="424" y="190"/>
                  </a:lnTo>
                  <a:cubicBezTo>
                    <a:pt x="397" y="190"/>
                    <a:pt x="377" y="172"/>
                    <a:pt x="377" y="143"/>
                  </a:cubicBezTo>
                  <a:cubicBezTo>
                    <a:pt x="377" y="115"/>
                    <a:pt x="397" y="97"/>
                    <a:pt x="424" y="97"/>
                  </a:cubicBezTo>
                  <a:lnTo>
                    <a:pt x="518" y="97"/>
                  </a:lnTo>
                  <a:cubicBezTo>
                    <a:pt x="548" y="97"/>
                    <a:pt x="568" y="115"/>
                    <a:pt x="568" y="143"/>
                  </a:cubicBezTo>
                  <a:cubicBezTo>
                    <a:pt x="568" y="172"/>
                    <a:pt x="548" y="190"/>
                    <a:pt x="518" y="190"/>
                  </a:cubicBezTo>
                  <a:close/>
                  <a:moveTo>
                    <a:pt x="708" y="1039"/>
                  </a:moveTo>
                  <a:lnTo>
                    <a:pt x="614" y="1039"/>
                  </a:lnTo>
                  <a:cubicBezTo>
                    <a:pt x="584" y="1039"/>
                    <a:pt x="568" y="1017"/>
                    <a:pt x="568" y="989"/>
                  </a:cubicBezTo>
                  <a:cubicBezTo>
                    <a:pt x="568" y="960"/>
                    <a:pt x="584" y="942"/>
                    <a:pt x="614" y="942"/>
                  </a:cubicBezTo>
                  <a:lnTo>
                    <a:pt x="708" y="942"/>
                  </a:lnTo>
                  <a:cubicBezTo>
                    <a:pt x="735" y="942"/>
                    <a:pt x="755" y="960"/>
                    <a:pt x="755" y="989"/>
                  </a:cubicBezTo>
                  <a:cubicBezTo>
                    <a:pt x="755" y="1017"/>
                    <a:pt x="735" y="1039"/>
                    <a:pt x="708" y="1039"/>
                  </a:cubicBezTo>
                  <a:close/>
                  <a:moveTo>
                    <a:pt x="802" y="190"/>
                  </a:moveTo>
                  <a:lnTo>
                    <a:pt x="708" y="190"/>
                  </a:lnTo>
                  <a:cubicBezTo>
                    <a:pt x="678" y="190"/>
                    <a:pt x="661" y="172"/>
                    <a:pt x="661" y="143"/>
                  </a:cubicBezTo>
                  <a:cubicBezTo>
                    <a:pt x="661" y="115"/>
                    <a:pt x="678" y="97"/>
                    <a:pt x="708" y="97"/>
                  </a:cubicBezTo>
                  <a:lnTo>
                    <a:pt x="802" y="97"/>
                  </a:lnTo>
                  <a:cubicBezTo>
                    <a:pt x="828" y="97"/>
                    <a:pt x="848" y="115"/>
                    <a:pt x="848" y="143"/>
                  </a:cubicBezTo>
                  <a:cubicBezTo>
                    <a:pt x="848" y="172"/>
                    <a:pt x="828" y="190"/>
                    <a:pt x="802" y="190"/>
                  </a:cubicBezTo>
                  <a:close/>
                  <a:moveTo>
                    <a:pt x="1039" y="989"/>
                  </a:moveTo>
                  <a:cubicBezTo>
                    <a:pt x="1039" y="1019"/>
                    <a:pt x="1019" y="1039"/>
                    <a:pt x="989" y="1039"/>
                  </a:cubicBezTo>
                  <a:lnTo>
                    <a:pt x="895" y="1039"/>
                  </a:lnTo>
                  <a:cubicBezTo>
                    <a:pt x="868" y="1039"/>
                    <a:pt x="848" y="1017"/>
                    <a:pt x="848" y="989"/>
                  </a:cubicBezTo>
                  <a:cubicBezTo>
                    <a:pt x="848" y="960"/>
                    <a:pt x="868" y="942"/>
                    <a:pt x="895" y="942"/>
                  </a:cubicBezTo>
                  <a:lnTo>
                    <a:pt x="942" y="942"/>
                  </a:lnTo>
                  <a:lnTo>
                    <a:pt x="942" y="895"/>
                  </a:lnTo>
                  <a:cubicBezTo>
                    <a:pt x="942" y="868"/>
                    <a:pt x="960" y="848"/>
                    <a:pt x="989" y="848"/>
                  </a:cubicBezTo>
                  <a:cubicBezTo>
                    <a:pt x="1017" y="848"/>
                    <a:pt x="1039" y="868"/>
                    <a:pt x="1039" y="895"/>
                  </a:cubicBezTo>
                  <a:lnTo>
                    <a:pt x="1039" y="989"/>
                  </a:lnTo>
                  <a:close/>
                  <a:moveTo>
                    <a:pt x="1039" y="708"/>
                  </a:moveTo>
                  <a:cubicBezTo>
                    <a:pt x="1039" y="735"/>
                    <a:pt x="1017" y="755"/>
                    <a:pt x="989" y="755"/>
                  </a:cubicBezTo>
                  <a:cubicBezTo>
                    <a:pt x="960" y="755"/>
                    <a:pt x="942" y="735"/>
                    <a:pt x="942" y="708"/>
                  </a:cubicBezTo>
                  <a:lnTo>
                    <a:pt x="942" y="614"/>
                  </a:lnTo>
                  <a:cubicBezTo>
                    <a:pt x="942" y="584"/>
                    <a:pt x="960" y="568"/>
                    <a:pt x="989" y="568"/>
                  </a:cubicBezTo>
                  <a:cubicBezTo>
                    <a:pt x="1017" y="568"/>
                    <a:pt x="1039" y="584"/>
                    <a:pt x="1039" y="614"/>
                  </a:cubicBezTo>
                  <a:lnTo>
                    <a:pt x="1039" y="708"/>
                  </a:lnTo>
                  <a:close/>
                  <a:moveTo>
                    <a:pt x="1039" y="424"/>
                  </a:moveTo>
                  <a:cubicBezTo>
                    <a:pt x="1039" y="454"/>
                    <a:pt x="1017" y="471"/>
                    <a:pt x="989" y="471"/>
                  </a:cubicBezTo>
                  <a:cubicBezTo>
                    <a:pt x="960" y="471"/>
                    <a:pt x="942" y="454"/>
                    <a:pt x="942" y="424"/>
                  </a:cubicBezTo>
                  <a:lnTo>
                    <a:pt x="942" y="330"/>
                  </a:lnTo>
                  <a:cubicBezTo>
                    <a:pt x="942" y="304"/>
                    <a:pt x="960" y="284"/>
                    <a:pt x="989" y="284"/>
                  </a:cubicBezTo>
                  <a:cubicBezTo>
                    <a:pt x="1017" y="284"/>
                    <a:pt x="1039" y="304"/>
                    <a:pt x="1039" y="330"/>
                  </a:cubicBezTo>
                  <a:lnTo>
                    <a:pt x="1039" y="4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1" name="Freeform 2">
              <a:extLst>
                <a:ext uri="{FF2B5EF4-FFF2-40B4-BE49-F238E27FC236}">
                  <a16:creationId xmlns:a16="http://schemas.microsoft.com/office/drawing/2014/main" id="{D6B428E7-1060-4BC6-AFF6-4518BD5BA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3086100"/>
              <a:ext cx="611188" cy="611188"/>
            </a:xfrm>
            <a:custGeom>
              <a:avLst/>
              <a:gdLst>
                <a:gd name="T0" fmla="*/ 0 w 1698"/>
                <a:gd name="T1" fmla="*/ 1697 h 1698"/>
                <a:gd name="T2" fmla="*/ 0 w 1698"/>
                <a:gd name="T3" fmla="*/ 0 h 1698"/>
                <a:gd name="T4" fmla="*/ 1697 w 1698"/>
                <a:gd name="T5" fmla="*/ 0 h 1698"/>
                <a:gd name="T6" fmla="*/ 1697 w 1698"/>
                <a:gd name="T7" fmla="*/ 471 h 1698"/>
                <a:gd name="T8" fmla="*/ 662 w 1698"/>
                <a:gd name="T9" fmla="*/ 471 h 1698"/>
                <a:gd name="T10" fmla="*/ 471 w 1698"/>
                <a:gd name="T11" fmla="*/ 662 h 1698"/>
                <a:gd name="T12" fmla="*/ 471 w 1698"/>
                <a:gd name="T13" fmla="*/ 1697 h 1698"/>
                <a:gd name="T14" fmla="*/ 0 w 1698"/>
                <a:gd name="T15" fmla="*/ 1697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8" h="1698">
                  <a:moveTo>
                    <a:pt x="0" y="1697"/>
                  </a:moveTo>
                  <a:lnTo>
                    <a:pt x="0" y="0"/>
                  </a:lnTo>
                  <a:lnTo>
                    <a:pt x="1697" y="0"/>
                  </a:lnTo>
                  <a:lnTo>
                    <a:pt x="1697" y="471"/>
                  </a:lnTo>
                  <a:lnTo>
                    <a:pt x="662" y="471"/>
                  </a:lnTo>
                  <a:cubicBezTo>
                    <a:pt x="555" y="471"/>
                    <a:pt x="471" y="555"/>
                    <a:pt x="471" y="662"/>
                  </a:cubicBezTo>
                  <a:lnTo>
                    <a:pt x="471" y="1697"/>
                  </a:lnTo>
                  <a:lnTo>
                    <a:pt x="0" y="16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  <p:sp>
          <p:nvSpPr>
            <p:cNvPr id="172" name="Freeform 3">
              <a:extLst>
                <a:ext uri="{FF2B5EF4-FFF2-40B4-BE49-F238E27FC236}">
                  <a16:creationId xmlns:a16="http://schemas.microsoft.com/office/drawing/2014/main" id="{6838F7F2-FFF5-4BA0-B4D8-A0B69A8A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800" y="3289300"/>
              <a:ext cx="611188" cy="611188"/>
            </a:xfrm>
            <a:custGeom>
              <a:avLst/>
              <a:gdLst>
                <a:gd name="T0" fmla="*/ 0 w 1698"/>
                <a:gd name="T1" fmla="*/ 1697 h 1698"/>
                <a:gd name="T2" fmla="*/ 0 w 1698"/>
                <a:gd name="T3" fmla="*/ 1226 h 1698"/>
                <a:gd name="T4" fmla="*/ 1039 w 1698"/>
                <a:gd name="T5" fmla="*/ 1226 h 1698"/>
                <a:gd name="T6" fmla="*/ 1226 w 1698"/>
                <a:gd name="T7" fmla="*/ 1039 h 1698"/>
                <a:gd name="T8" fmla="*/ 1226 w 1698"/>
                <a:gd name="T9" fmla="*/ 0 h 1698"/>
                <a:gd name="T10" fmla="*/ 1697 w 1698"/>
                <a:gd name="T11" fmla="*/ 0 h 1698"/>
                <a:gd name="T12" fmla="*/ 1697 w 1698"/>
                <a:gd name="T13" fmla="*/ 1697 h 1698"/>
                <a:gd name="T14" fmla="*/ 0 w 1698"/>
                <a:gd name="T15" fmla="*/ 1697 h 1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8" h="1698">
                  <a:moveTo>
                    <a:pt x="0" y="1697"/>
                  </a:moveTo>
                  <a:lnTo>
                    <a:pt x="0" y="1226"/>
                  </a:lnTo>
                  <a:lnTo>
                    <a:pt x="1039" y="1226"/>
                  </a:lnTo>
                  <a:cubicBezTo>
                    <a:pt x="1142" y="1226"/>
                    <a:pt x="1226" y="1142"/>
                    <a:pt x="1226" y="1039"/>
                  </a:cubicBezTo>
                  <a:lnTo>
                    <a:pt x="1226" y="0"/>
                  </a:lnTo>
                  <a:lnTo>
                    <a:pt x="1697" y="0"/>
                  </a:lnTo>
                  <a:lnTo>
                    <a:pt x="1697" y="1697"/>
                  </a:lnTo>
                  <a:lnTo>
                    <a:pt x="0" y="16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Medium"/>
              </a:endParaRPr>
            </a:p>
          </p:txBody>
        </p:sp>
      </p:grpSp>
      <p:sp>
        <p:nvSpPr>
          <p:cNvPr id="173" name="Freeform 5">
            <a:extLst>
              <a:ext uri="{FF2B5EF4-FFF2-40B4-BE49-F238E27FC236}">
                <a16:creationId xmlns:a16="http://schemas.microsoft.com/office/drawing/2014/main" id="{E7E89902-A716-4F2F-BDA0-B86CFD3A9976}"/>
              </a:ext>
            </a:extLst>
          </p:cNvPr>
          <p:cNvSpPr>
            <a:spLocks noEditPoints="1"/>
          </p:cNvSpPr>
          <p:nvPr/>
        </p:nvSpPr>
        <p:spPr bwMode="auto">
          <a:xfrm>
            <a:off x="4302395" y="2330266"/>
            <a:ext cx="816576" cy="859554"/>
          </a:xfrm>
          <a:custGeom>
            <a:avLst/>
            <a:gdLst>
              <a:gd name="T0" fmla="*/ 230 w 320"/>
              <a:gd name="T1" fmla="*/ 329 h 337"/>
              <a:gd name="T2" fmla="*/ 320 w 320"/>
              <a:gd name="T3" fmla="*/ 279 h 337"/>
              <a:gd name="T4" fmla="*/ 320 w 320"/>
              <a:gd name="T5" fmla="*/ 241 h 337"/>
              <a:gd name="T6" fmla="*/ 271 w 320"/>
              <a:gd name="T7" fmla="*/ 50 h 337"/>
              <a:gd name="T8" fmla="*/ 301 w 320"/>
              <a:gd name="T9" fmla="*/ 73 h 337"/>
              <a:gd name="T10" fmla="*/ 297 w 320"/>
              <a:gd name="T11" fmla="*/ 249 h 337"/>
              <a:gd name="T12" fmla="*/ 19 w 320"/>
              <a:gd name="T13" fmla="*/ 73 h 337"/>
              <a:gd name="T14" fmla="*/ 63 w 320"/>
              <a:gd name="T15" fmla="*/ 50 h 337"/>
              <a:gd name="T16" fmla="*/ 0 w 320"/>
              <a:gd name="T17" fmla="*/ 245 h 337"/>
              <a:gd name="T18" fmla="*/ 0 w 320"/>
              <a:gd name="T19" fmla="*/ 277 h 337"/>
              <a:gd name="T20" fmla="*/ 0 w 320"/>
              <a:gd name="T21" fmla="*/ 279 h 337"/>
              <a:gd name="T22" fmla="*/ 124 w 320"/>
              <a:gd name="T23" fmla="*/ 299 h 337"/>
              <a:gd name="T24" fmla="*/ 82 w 320"/>
              <a:gd name="T25" fmla="*/ 337 h 337"/>
              <a:gd name="T26" fmla="*/ 198 w 320"/>
              <a:gd name="T27" fmla="*/ 23 h 337"/>
              <a:gd name="T28" fmla="*/ 198 w 320"/>
              <a:gd name="T29" fmla="*/ 165 h 337"/>
              <a:gd name="T30" fmla="*/ 265 w 320"/>
              <a:gd name="T31" fmla="*/ 119 h 337"/>
              <a:gd name="T32" fmla="*/ 250 w 320"/>
              <a:gd name="T33" fmla="*/ 23 h 337"/>
              <a:gd name="T34" fmla="*/ 224 w 320"/>
              <a:gd name="T35" fmla="*/ 143 h 337"/>
              <a:gd name="T36" fmla="*/ 252 w 320"/>
              <a:gd name="T37" fmla="*/ 138 h 337"/>
              <a:gd name="T38" fmla="*/ 252 w 320"/>
              <a:gd name="T39" fmla="*/ 39 h 337"/>
              <a:gd name="T40" fmla="*/ 194 w 320"/>
              <a:gd name="T41" fmla="*/ 0 h 337"/>
              <a:gd name="T42" fmla="*/ 73 w 320"/>
              <a:gd name="T43" fmla="*/ 3 h 337"/>
              <a:gd name="T44" fmla="*/ 67 w 320"/>
              <a:gd name="T45" fmla="*/ 110 h 337"/>
              <a:gd name="T46" fmla="*/ 72 w 320"/>
              <a:gd name="T47" fmla="*/ 198 h 337"/>
              <a:gd name="T48" fmla="*/ 76 w 320"/>
              <a:gd name="T49" fmla="*/ 201 h 337"/>
              <a:gd name="T50" fmla="*/ 78 w 320"/>
              <a:gd name="T51" fmla="*/ 201 h 337"/>
              <a:gd name="T52" fmla="*/ 79 w 320"/>
              <a:gd name="T53" fmla="*/ 202 h 337"/>
              <a:gd name="T54" fmla="*/ 80 w 320"/>
              <a:gd name="T55" fmla="*/ 202 h 337"/>
              <a:gd name="T56" fmla="*/ 83 w 320"/>
              <a:gd name="T57" fmla="*/ 202 h 337"/>
              <a:gd name="T58" fmla="*/ 197 w 320"/>
              <a:gd name="T59" fmla="*/ 202 h 337"/>
              <a:gd name="T60" fmla="*/ 198 w 320"/>
              <a:gd name="T61" fmla="*/ 202 h 337"/>
              <a:gd name="T62" fmla="*/ 199 w 320"/>
              <a:gd name="T63" fmla="*/ 201 h 337"/>
              <a:gd name="T64" fmla="*/ 200 w 320"/>
              <a:gd name="T65" fmla="*/ 201 h 337"/>
              <a:gd name="T66" fmla="*/ 201 w 320"/>
              <a:gd name="T67" fmla="*/ 201 h 337"/>
              <a:gd name="T68" fmla="*/ 210 w 320"/>
              <a:gd name="T69" fmla="*/ 186 h 337"/>
              <a:gd name="T70" fmla="*/ 210 w 320"/>
              <a:gd name="T71" fmla="*/ 177 h 337"/>
              <a:gd name="T72" fmla="*/ 188 w 320"/>
              <a:gd name="T73" fmla="*/ 174 h 337"/>
              <a:gd name="T74" fmla="*/ 81 w 320"/>
              <a:gd name="T75" fmla="*/ 167 h 337"/>
              <a:gd name="T76" fmla="*/ 188 w 320"/>
              <a:gd name="T77" fmla="*/ 18 h 337"/>
              <a:gd name="T78" fmla="*/ 210 w 320"/>
              <a:gd name="T79" fmla="*/ 18 h 337"/>
              <a:gd name="T80" fmla="*/ 204 w 320"/>
              <a:gd name="T81" fmla="*/ 3 h 337"/>
              <a:gd name="T82" fmla="*/ 143 w 320"/>
              <a:gd name="T83" fmla="*/ 196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0" h="337">
                <a:moveTo>
                  <a:pt x="237" y="337"/>
                </a:moveTo>
                <a:cubicBezTo>
                  <a:pt x="237" y="333"/>
                  <a:pt x="233" y="329"/>
                  <a:pt x="228" y="329"/>
                </a:cubicBezTo>
                <a:cubicBezTo>
                  <a:pt x="230" y="329"/>
                  <a:pt x="230" y="329"/>
                  <a:pt x="230" y="329"/>
                </a:cubicBezTo>
                <a:cubicBezTo>
                  <a:pt x="198" y="325"/>
                  <a:pt x="196" y="304"/>
                  <a:pt x="196" y="299"/>
                </a:cubicBezTo>
                <a:cubicBezTo>
                  <a:pt x="300" y="299"/>
                  <a:pt x="300" y="299"/>
                  <a:pt x="300" y="299"/>
                </a:cubicBezTo>
                <a:cubicBezTo>
                  <a:pt x="311" y="299"/>
                  <a:pt x="320" y="290"/>
                  <a:pt x="320" y="279"/>
                </a:cubicBezTo>
                <a:cubicBezTo>
                  <a:pt x="320" y="279"/>
                  <a:pt x="320" y="279"/>
                  <a:pt x="320" y="279"/>
                </a:cubicBezTo>
                <a:cubicBezTo>
                  <a:pt x="320" y="241"/>
                  <a:pt x="320" y="241"/>
                  <a:pt x="320" y="241"/>
                </a:cubicBezTo>
                <a:cubicBezTo>
                  <a:pt x="320" y="241"/>
                  <a:pt x="320" y="241"/>
                  <a:pt x="320" y="241"/>
                </a:cubicBezTo>
                <a:cubicBezTo>
                  <a:pt x="320" y="73"/>
                  <a:pt x="320" y="73"/>
                  <a:pt x="320" y="73"/>
                </a:cubicBezTo>
                <a:cubicBezTo>
                  <a:pt x="320" y="61"/>
                  <a:pt x="310" y="50"/>
                  <a:pt x="297" y="50"/>
                </a:cubicBezTo>
                <a:cubicBezTo>
                  <a:pt x="271" y="50"/>
                  <a:pt x="271" y="50"/>
                  <a:pt x="271" y="50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97" y="69"/>
                  <a:pt x="297" y="69"/>
                  <a:pt x="297" y="69"/>
                </a:cubicBezTo>
                <a:cubicBezTo>
                  <a:pt x="299" y="69"/>
                  <a:pt x="301" y="71"/>
                  <a:pt x="301" y="73"/>
                </a:cubicBezTo>
                <a:cubicBezTo>
                  <a:pt x="301" y="245"/>
                  <a:pt x="301" y="245"/>
                  <a:pt x="301" y="245"/>
                </a:cubicBezTo>
                <a:cubicBezTo>
                  <a:pt x="301" y="245"/>
                  <a:pt x="301" y="245"/>
                  <a:pt x="301" y="245"/>
                </a:cubicBezTo>
                <a:cubicBezTo>
                  <a:pt x="301" y="247"/>
                  <a:pt x="299" y="249"/>
                  <a:pt x="297" y="249"/>
                </a:cubicBezTo>
                <a:cubicBezTo>
                  <a:pt x="23" y="249"/>
                  <a:pt x="23" y="249"/>
                  <a:pt x="23" y="249"/>
                </a:cubicBezTo>
                <a:cubicBezTo>
                  <a:pt x="21" y="249"/>
                  <a:pt x="19" y="247"/>
                  <a:pt x="19" y="245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1"/>
                  <a:pt x="21" y="69"/>
                  <a:pt x="23" y="69"/>
                </a:cubicBezTo>
                <a:cubicBezTo>
                  <a:pt x="63" y="69"/>
                  <a:pt x="63" y="69"/>
                  <a:pt x="63" y="69"/>
                </a:cubicBezTo>
                <a:cubicBezTo>
                  <a:pt x="63" y="50"/>
                  <a:pt x="63" y="50"/>
                  <a:pt x="6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10" y="50"/>
                  <a:pt x="0" y="61"/>
                  <a:pt x="0" y="73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79"/>
                  <a:pt x="0" y="279"/>
                  <a:pt x="0" y="279"/>
                </a:cubicBezTo>
                <a:cubicBezTo>
                  <a:pt x="0" y="290"/>
                  <a:pt x="9" y="299"/>
                  <a:pt x="20" y="299"/>
                </a:cubicBezTo>
                <a:cubicBezTo>
                  <a:pt x="124" y="299"/>
                  <a:pt x="124" y="299"/>
                  <a:pt x="124" y="299"/>
                </a:cubicBezTo>
                <a:cubicBezTo>
                  <a:pt x="124" y="304"/>
                  <a:pt x="122" y="325"/>
                  <a:pt x="90" y="329"/>
                </a:cubicBezTo>
                <a:cubicBezTo>
                  <a:pt x="91" y="329"/>
                  <a:pt x="91" y="329"/>
                  <a:pt x="91" y="329"/>
                </a:cubicBezTo>
                <a:cubicBezTo>
                  <a:pt x="86" y="329"/>
                  <a:pt x="82" y="333"/>
                  <a:pt x="82" y="337"/>
                </a:cubicBezTo>
                <a:lnTo>
                  <a:pt x="237" y="337"/>
                </a:lnTo>
                <a:close/>
                <a:moveTo>
                  <a:pt x="250" y="23"/>
                </a:moveTo>
                <a:cubicBezTo>
                  <a:pt x="198" y="23"/>
                  <a:pt x="198" y="23"/>
                  <a:pt x="198" y="23"/>
                </a:cubicBezTo>
                <a:cubicBezTo>
                  <a:pt x="190" y="23"/>
                  <a:pt x="183" y="30"/>
                  <a:pt x="183" y="38"/>
                </a:cubicBezTo>
                <a:cubicBezTo>
                  <a:pt x="183" y="150"/>
                  <a:pt x="183" y="150"/>
                  <a:pt x="183" y="150"/>
                </a:cubicBezTo>
                <a:cubicBezTo>
                  <a:pt x="183" y="158"/>
                  <a:pt x="190" y="165"/>
                  <a:pt x="198" y="165"/>
                </a:cubicBezTo>
                <a:cubicBezTo>
                  <a:pt x="250" y="165"/>
                  <a:pt x="250" y="165"/>
                  <a:pt x="250" y="165"/>
                </a:cubicBezTo>
                <a:cubicBezTo>
                  <a:pt x="258" y="165"/>
                  <a:pt x="265" y="158"/>
                  <a:pt x="265" y="150"/>
                </a:cubicBezTo>
                <a:cubicBezTo>
                  <a:pt x="265" y="119"/>
                  <a:pt x="265" y="119"/>
                  <a:pt x="265" y="119"/>
                </a:cubicBezTo>
                <a:cubicBezTo>
                  <a:pt x="265" y="51"/>
                  <a:pt x="265" y="51"/>
                  <a:pt x="265" y="51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30"/>
                  <a:pt x="258" y="23"/>
                  <a:pt x="250" y="23"/>
                </a:cubicBezTo>
                <a:close/>
                <a:moveTo>
                  <a:pt x="224" y="158"/>
                </a:moveTo>
                <a:cubicBezTo>
                  <a:pt x="220" y="158"/>
                  <a:pt x="216" y="155"/>
                  <a:pt x="216" y="151"/>
                </a:cubicBezTo>
                <a:cubicBezTo>
                  <a:pt x="216" y="146"/>
                  <a:pt x="220" y="143"/>
                  <a:pt x="224" y="143"/>
                </a:cubicBezTo>
                <a:cubicBezTo>
                  <a:pt x="228" y="143"/>
                  <a:pt x="232" y="146"/>
                  <a:pt x="232" y="151"/>
                </a:cubicBezTo>
                <a:cubicBezTo>
                  <a:pt x="232" y="155"/>
                  <a:pt x="228" y="158"/>
                  <a:pt x="224" y="158"/>
                </a:cubicBezTo>
                <a:close/>
                <a:moveTo>
                  <a:pt x="252" y="138"/>
                </a:moveTo>
                <a:cubicBezTo>
                  <a:pt x="196" y="138"/>
                  <a:pt x="196" y="138"/>
                  <a:pt x="196" y="138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252" y="39"/>
                  <a:pt x="252" y="39"/>
                  <a:pt x="252" y="39"/>
                </a:cubicBezTo>
                <a:lnTo>
                  <a:pt x="252" y="138"/>
                </a:lnTo>
                <a:close/>
                <a:moveTo>
                  <a:pt x="204" y="3"/>
                </a:moveTo>
                <a:cubicBezTo>
                  <a:pt x="201" y="1"/>
                  <a:pt x="197" y="0"/>
                  <a:pt x="194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0" y="0"/>
                  <a:pt x="76" y="1"/>
                  <a:pt x="73" y="3"/>
                </a:cubicBezTo>
                <a:cubicBezTo>
                  <a:pt x="69" y="6"/>
                  <a:pt x="67" y="11"/>
                  <a:pt x="67" y="16"/>
                </a:cubicBezTo>
                <a:cubicBezTo>
                  <a:pt x="67" y="63"/>
                  <a:pt x="67" y="63"/>
                  <a:pt x="67" y="63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67" y="191"/>
                  <a:pt x="69" y="195"/>
                  <a:pt x="72" y="198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4" y="199"/>
                  <a:pt x="75" y="200"/>
                  <a:pt x="76" y="201"/>
                </a:cubicBezTo>
                <a:cubicBezTo>
                  <a:pt x="76" y="201"/>
                  <a:pt x="76" y="201"/>
                  <a:pt x="76" y="201"/>
                </a:cubicBezTo>
                <a:cubicBezTo>
                  <a:pt x="76" y="201"/>
                  <a:pt x="77" y="201"/>
                  <a:pt x="77" y="201"/>
                </a:cubicBezTo>
                <a:cubicBezTo>
                  <a:pt x="77" y="201"/>
                  <a:pt x="77" y="201"/>
                  <a:pt x="77" y="201"/>
                </a:cubicBezTo>
                <a:cubicBezTo>
                  <a:pt x="77" y="201"/>
                  <a:pt x="77" y="201"/>
                  <a:pt x="78" y="201"/>
                </a:cubicBezTo>
                <a:cubicBezTo>
                  <a:pt x="78" y="201"/>
                  <a:pt x="78" y="201"/>
                  <a:pt x="78" y="201"/>
                </a:cubicBezTo>
                <a:cubicBezTo>
                  <a:pt x="78" y="201"/>
                  <a:pt x="78" y="201"/>
                  <a:pt x="78" y="201"/>
                </a:cubicBezTo>
                <a:cubicBezTo>
                  <a:pt x="78" y="201"/>
                  <a:pt x="78" y="202"/>
                  <a:pt x="79" y="202"/>
                </a:cubicBezTo>
                <a:cubicBezTo>
                  <a:pt x="79" y="202"/>
                  <a:pt x="79" y="202"/>
                  <a:pt x="79" y="202"/>
                </a:cubicBezTo>
                <a:cubicBezTo>
                  <a:pt x="79" y="202"/>
                  <a:pt x="79" y="202"/>
                  <a:pt x="79" y="202"/>
                </a:cubicBezTo>
                <a:cubicBezTo>
                  <a:pt x="79" y="202"/>
                  <a:pt x="80" y="202"/>
                  <a:pt x="80" y="202"/>
                </a:cubicBezTo>
                <a:cubicBezTo>
                  <a:pt x="80" y="202"/>
                  <a:pt x="80" y="202"/>
                  <a:pt x="80" y="202"/>
                </a:cubicBezTo>
                <a:cubicBezTo>
                  <a:pt x="80" y="202"/>
                  <a:pt x="80" y="202"/>
                  <a:pt x="80" y="202"/>
                </a:cubicBezTo>
                <a:cubicBezTo>
                  <a:pt x="81" y="202"/>
                  <a:pt x="82" y="202"/>
                  <a:pt x="83" y="202"/>
                </a:cubicBezTo>
                <a:cubicBezTo>
                  <a:pt x="139" y="202"/>
                  <a:pt x="139" y="202"/>
                  <a:pt x="139" y="202"/>
                </a:cubicBezTo>
                <a:cubicBezTo>
                  <a:pt x="194" y="202"/>
                  <a:pt x="194" y="202"/>
                  <a:pt x="194" y="202"/>
                </a:cubicBezTo>
                <a:cubicBezTo>
                  <a:pt x="195" y="202"/>
                  <a:pt x="196" y="202"/>
                  <a:pt x="197" y="202"/>
                </a:cubicBezTo>
                <a:cubicBezTo>
                  <a:pt x="197" y="202"/>
                  <a:pt x="197" y="202"/>
                  <a:pt x="197" y="202"/>
                </a:cubicBezTo>
                <a:cubicBezTo>
                  <a:pt x="197" y="202"/>
                  <a:pt x="197" y="202"/>
                  <a:pt x="197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8" y="202"/>
                  <a:pt x="198" y="202"/>
                  <a:pt x="198" y="202"/>
                </a:cubicBezTo>
                <a:cubicBezTo>
                  <a:pt x="199" y="202"/>
                  <a:pt x="199" y="201"/>
                  <a:pt x="199" y="201"/>
                </a:cubicBezTo>
                <a:cubicBezTo>
                  <a:pt x="199" y="201"/>
                  <a:pt x="199" y="201"/>
                  <a:pt x="199" y="201"/>
                </a:cubicBezTo>
                <a:cubicBezTo>
                  <a:pt x="199" y="201"/>
                  <a:pt x="199" y="201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cubicBezTo>
                  <a:pt x="200" y="201"/>
                  <a:pt x="201" y="201"/>
                  <a:pt x="201" y="201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202" y="200"/>
                  <a:pt x="203" y="199"/>
                  <a:pt x="205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08" y="195"/>
                  <a:pt x="210" y="191"/>
                  <a:pt x="210" y="186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210" y="177"/>
                  <a:pt x="210" y="177"/>
                  <a:pt x="210" y="177"/>
                </a:cubicBezTo>
                <a:cubicBezTo>
                  <a:pt x="210" y="174"/>
                  <a:pt x="210" y="174"/>
                  <a:pt x="210" y="174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187" y="174"/>
                  <a:pt x="187" y="174"/>
                  <a:pt x="187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85" y="174"/>
                  <a:pt x="81" y="171"/>
                  <a:pt x="81" y="167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1"/>
                  <a:pt x="85" y="18"/>
                  <a:pt x="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ubicBezTo>
                  <a:pt x="210" y="17"/>
                  <a:pt x="210" y="17"/>
                  <a:pt x="210" y="17"/>
                </a:cubicBezTo>
                <a:cubicBezTo>
                  <a:pt x="210" y="16"/>
                  <a:pt x="210" y="16"/>
                  <a:pt x="210" y="16"/>
                </a:cubicBezTo>
                <a:cubicBezTo>
                  <a:pt x="210" y="11"/>
                  <a:pt x="208" y="6"/>
                  <a:pt x="204" y="3"/>
                </a:cubicBezTo>
                <a:close/>
                <a:moveTo>
                  <a:pt x="143" y="181"/>
                </a:moveTo>
                <a:cubicBezTo>
                  <a:pt x="147" y="181"/>
                  <a:pt x="150" y="184"/>
                  <a:pt x="150" y="188"/>
                </a:cubicBezTo>
                <a:cubicBezTo>
                  <a:pt x="150" y="193"/>
                  <a:pt x="147" y="196"/>
                  <a:pt x="143" y="196"/>
                </a:cubicBezTo>
                <a:cubicBezTo>
                  <a:pt x="139" y="196"/>
                  <a:pt x="135" y="193"/>
                  <a:pt x="135" y="188"/>
                </a:cubicBezTo>
                <a:cubicBezTo>
                  <a:pt x="135" y="184"/>
                  <a:pt x="139" y="181"/>
                  <a:pt x="143" y="181"/>
                </a:cubicBezTo>
                <a:close/>
              </a:path>
            </a:pathLst>
          </a:custGeom>
          <a:solidFill>
            <a:srgbClr val="005E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03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9" grpId="0"/>
      <p:bldP spid="150" grpId="0"/>
      <p:bldP spid="151" grpId="0"/>
      <p:bldP spid="15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9A57A-B2E8-4D50-BD65-861C89C14718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pic>
        <p:nvPicPr>
          <p:cNvPr id="8194" name="Picture 2" descr="Afbeeldingsresultaat voor duplo race">
            <a:extLst>
              <a:ext uri="{FF2B5EF4-FFF2-40B4-BE49-F238E27FC236}">
                <a16:creationId xmlns:a16="http://schemas.microsoft.com/office/drawing/2014/main" id="{DB9096F2-86BE-40F0-BFE9-03771843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30" y="1519353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513A8-0370-45B2-BB93-33C41424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1" y="453132"/>
            <a:ext cx="11049958" cy="5951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842C83-4953-495D-8D35-CE072A76F963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9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84D7-332A-44B0-A0E4-A8BB175C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9802-5B19-4A2C-83BB-A2DFE69B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63303"/>
          </a:xfrm>
        </p:spPr>
        <p:txBody>
          <a:bodyPr>
            <a:normAutofit/>
          </a:bodyPr>
          <a:lstStyle/>
          <a:p>
            <a:r>
              <a:rPr lang="en-US" dirty="0"/>
              <a:t>still a young product</a:t>
            </a:r>
          </a:p>
          <a:p>
            <a:pPr lvl="1"/>
            <a:r>
              <a:rPr lang="en-US" dirty="0"/>
              <a:t>community has to grow</a:t>
            </a:r>
          </a:p>
          <a:p>
            <a:pPr lvl="1"/>
            <a:r>
              <a:rPr lang="en-US" dirty="0"/>
              <a:t>a few bugs here and there</a:t>
            </a:r>
          </a:p>
          <a:p>
            <a:r>
              <a:rPr lang="en-US" dirty="0"/>
              <a:t>less tools available</a:t>
            </a:r>
          </a:p>
          <a:p>
            <a:pPr lvl="1"/>
            <a:r>
              <a:rPr lang="en-US" dirty="0"/>
              <a:t>e.g. no schema compare (but vendors are catching up!)</a:t>
            </a:r>
          </a:p>
          <a:p>
            <a:r>
              <a:rPr lang="en-US" dirty="0"/>
              <a:t>almost no tuning options</a:t>
            </a:r>
          </a:p>
          <a:p>
            <a:pPr lvl="1"/>
            <a:r>
              <a:rPr lang="en-US" dirty="0"/>
              <a:t>sometimes plans stumble and spill to disk</a:t>
            </a:r>
          </a:p>
          <a:p>
            <a:r>
              <a:rPr lang="en-US" dirty="0"/>
              <a:t>role management is hard</a:t>
            </a:r>
          </a:p>
          <a:p>
            <a:r>
              <a:rPr lang="en-US" dirty="0"/>
              <a:t>keep an eye on cost</a:t>
            </a:r>
          </a:p>
        </p:txBody>
      </p:sp>
    </p:spTree>
    <p:extLst>
      <p:ext uri="{BB962C8B-B14F-4D97-AF65-F5344CB8AC3E}">
        <p14:creationId xmlns:p14="http://schemas.microsoft.com/office/powerpoint/2010/main" val="114172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35B2721B-74BE-4082-86A8-18BEB40FB4C4}"/>
              </a:ext>
            </a:extLst>
          </p:cNvPr>
          <p:cNvSpPr txBox="1"/>
          <p:nvPr/>
        </p:nvSpPr>
        <p:spPr>
          <a:xfrm>
            <a:off x="9932145" y="5581605"/>
            <a:ext cx="2069355" cy="9854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nl-BE" sz="2500" b="1" dirty="0" err="1">
              <a:latin typeface="+mj-lt"/>
            </a:endParaRPr>
          </a:p>
        </p:txBody>
      </p:sp>
      <p:sp>
        <p:nvSpPr>
          <p:cNvPr id="255" name="Title 254">
            <a:extLst>
              <a:ext uri="{FF2B5EF4-FFF2-40B4-BE49-F238E27FC236}">
                <a16:creationId xmlns:a16="http://schemas.microsoft.com/office/drawing/2014/main" id="{81738836-ED0B-4617-B00C-B7D51D25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DWH built for the cloud</a:t>
            </a:r>
          </a:p>
        </p:txBody>
      </p:sp>
      <p:sp>
        <p:nvSpPr>
          <p:cNvPr id="177" name="Freeform 18">
            <a:extLst>
              <a:ext uri="{FF2B5EF4-FFF2-40B4-BE49-F238E27FC236}">
                <a16:creationId xmlns:a16="http://schemas.microsoft.com/office/drawing/2014/main" id="{1D45C29D-7D41-40B6-8CCC-B7D7721FA880}"/>
              </a:ext>
            </a:extLst>
          </p:cNvPr>
          <p:cNvSpPr>
            <a:spLocks noEditPoints="1"/>
          </p:cNvSpPr>
          <p:nvPr/>
        </p:nvSpPr>
        <p:spPr bwMode="auto">
          <a:xfrm>
            <a:off x="5454628" y="1703087"/>
            <a:ext cx="1230313" cy="769938"/>
          </a:xfrm>
          <a:custGeom>
            <a:avLst/>
            <a:gdLst>
              <a:gd name="T0" fmla="*/ 72 w 115"/>
              <a:gd name="T1" fmla="*/ 0 h 71"/>
              <a:gd name="T2" fmla="*/ 47 w 115"/>
              <a:gd name="T3" fmla="*/ 14 h 71"/>
              <a:gd name="T4" fmla="*/ 43 w 115"/>
              <a:gd name="T5" fmla="*/ 14 h 71"/>
              <a:gd name="T6" fmla="*/ 23 w 115"/>
              <a:gd name="T7" fmla="*/ 28 h 71"/>
              <a:gd name="T8" fmla="*/ 22 w 115"/>
              <a:gd name="T9" fmla="*/ 28 h 71"/>
              <a:gd name="T10" fmla="*/ 0 w 115"/>
              <a:gd name="T11" fmla="*/ 50 h 71"/>
              <a:gd name="T12" fmla="*/ 22 w 115"/>
              <a:gd name="T13" fmla="*/ 71 h 71"/>
              <a:gd name="T14" fmla="*/ 93 w 115"/>
              <a:gd name="T15" fmla="*/ 71 h 71"/>
              <a:gd name="T16" fmla="*/ 115 w 115"/>
              <a:gd name="T17" fmla="*/ 50 h 71"/>
              <a:gd name="T18" fmla="*/ 100 w 115"/>
              <a:gd name="T19" fmla="*/ 30 h 71"/>
              <a:gd name="T20" fmla="*/ 101 w 115"/>
              <a:gd name="T21" fmla="*/ 28 h 71"/>
              <a:gd name="T22" fmla="*/ 72 w 115"/>
              <a:gd name="T23" fmla="*/ 0 h 71"/>
              <a:gd name="T24" fmla="*/ 72 w 115"/>
              <a:gd name="T25" fmla="*/ 0 h 71"/>
              <a:gd name="T26" fmla="*/ 72 w 115"/>
              <a:gd name="T27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" h="71">
                <a:moveTo>
                  <a:pt x="72" y="0"/>
                </a:moveTo>
                <a:cubicBezTo>
                  <a:pt x="61" y="0"/>
                  <a:pt x="52" y="6"/>
                  <a:pt x="47" y="14"/>
                </a:cubicBezTo>
                <a:cubicBezTo>
                  <a:pt x="46" y="14"/>
                  <a:pt x="45" y="14"/>
                  <a:pt x="43" y="14"/>
                </a:cubicBezTo>
                <a:cubicBezTo>
                  <a:pt x="34" y="14"/>
                  <a:pt x="26" y="20"/>
                  <a:pt x="23" y="28"/>
                </a:cubicBezTo>
                <a:cubicBezTo>
                  <a:pt x="23" y="28"/>
                  <a:pt x="22" y="28"/>
                  <a:pt x="22" y="28"/>
                </a:cubicBezTo>
                <a:cubicBezTo>
                  <a:pt x="10" y="28"/>
                  <a:pt x="0" y="38"/>
                  <a:pt x="0" y="50"/>
                </a:cubicBezTo>
                <a:cubicBezTo>
                  <a:pt x="0" y="62"/>
                  <a:pt x="10" y="71"/>
                  <a:pt x="22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105" y="71"/>
                  <a:pt x="115" y="62"/>
                  <a:pt x="115" y="50"/>
                </a:cubicBezTo>
                <a:cubicBezTo>
                  <a:pt x="115" y="40"/>
                  <a:pt x="109" y="33"/>
                  <a:pt x="100" y="30"/>
                </a:cubicBezTo>
                <a:cubicBezTo>
                  <a:pt x="100" y="29"/>
                  <a:pt x="101" y="29"/>
                  <a:pt x="101" y="28"/>
                </a:cubicBezTo>
                <a:cubicBezTo>
                  <a:pt x="101" y="13"/>
                  <a:pt x="88" y="0"/>
                  <a:pt x="72" y="0"/>
                </a:cubicBezTo>
                <a:close/>
                <a:moveTo>
                  <a:pt x="72" y="0"/>
                </a:moveTo>
                <a:cubicBezTo>
                  <a:pt x="72" y="0"/>
                  <a:pt x="72" y="0"/>
                  <a:pt x="72" y="0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63500" cap="flat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3DF5A60-74B9-40C0-B83F-4CBF0B59B417}"/>
              </a:ext>
            </a:extLst>
          </p:cNvPr>
          <p:cNvSpPr txBox="1"/>
          <p:nvPr/>
        </p:nvSpPr>
        <p:spPr>
          <a:xfrm>
            <a:off x="5617449" y="1374644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chemeClr val="accent1"/>
                </a:solidFill>
                <a:ea typeface="Meiryo" charset="-128"/>
                <a:cs typeface="Meiryo" charset="-128"/>
                <a:sym typeface="Arial"/>
              </a:rPr>
              <a:t>100% Cloud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00FB0B6-EDE3-4305-8409-A8A46FDF785D}"/>
              </a:ext>
            </a:extLst>
          </p:cNvPr>
          <p:cNvGrpSpPr/>
          <p:nvPr/>
        </p:nvGrpSpPr>
        <p:grpSpPr>
          <a:xfrm>
            <a:off x="5454628" y="1703087"/>
            <a:ext cx="1230313" cy="769938"/>
            <a:chOff x="5536067" y="1216025"/>
            <a:chExt cx="1230313" cy="769938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E9AFB88-7A12-4F9B-A45C-DAC5CDE06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6067" y="1216025"/>
              <a:ext cx="1230313" cy="769938"/>
            </a:xfrm>
            <a:custGeom>
              <a:avLst/>
              <a:gdLst>
                <a:gd name="T0" fmla="*/ 72 w 115"/>
                <a:gd name="T1" fmla="*/ 0 h 71"/>
                <a:gd name="T2" fmla="*/ 47 w 115"/>
                <a:gd name="T3" fmla="*/ 14 h 71"/>
                <a:gd name="T4" fmla="*/ 43 w 115"/>
                <a:gd name="T5" fmla="*/ 14 h 71"/>
                <a:gd name="T6" fmla="*/ 23 w 115"/>
                <a:gd name="T7" fmla="*/ 28 h 71"/>
                <a:gd name="T8" fmla="*/ 22 w 115"/>
                <a:gd name="T9" fmla="*/ 28 h 71"/>
                <a:gd name="T10" fmla="*/ 0 w 115"/>
                <a:gd name="T11" fmla="*/ 50 h 71"/>
                <a:gd name="T12" fmla="*/ 22 w 115"/>
                <a:gd name="T13" fmla="*/ 71 h 71"/>
                <a:gd name="T14" fmla="*/ 93 w 115"/>
                <a:gd name="T15" fmla="*/ 71 h 71"/>
                <a:gd name="T16" fmla="*/ 115 w 115"/>
                <a:gd name="T17" fmla="*/ 50 h 71"/>
                <a:gd name="T18" fmla="*/ 100 w 115"/>
                <a:gd name="T19" fmla="*/ 30 h 71"/>
                <a:gd name="T20" fmla="*/ 101 w 115"/>
                <a:gd name="T21" fmla="*/ 28 h 71"/>
                <a:gd name="T22" fmla="*/ 72 w 115"/>
                <a:gd name="T23" fmla="*/ 0 h 71"/>
                <a:gd name="T24" fmla="*/ 72 w 115"/>
                <a:gd name="T25" fmla="*/ 0 h 71"/>
                <a:gd name="T26" fmla="*/ 72 w 115"/>
                <a:gd name="T2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71">
                  <a:moveTo>
                    <a:pt x="72" y="0"/>
                  </a:moveTo>
                  <a:cubicBezTo>
                    <a:pt x="61" y="0"/>
                    <a:pt x="52" y="6"/>
                    <a:pt x="47" y="14"/>
                  </a:cubicBezTo>
                  <a:cubicBezTo>
                    <a:pt x="46" y="14"/>
                    <a:pt x="45" y="14"/>
                    <a:pt x="43" y="14"/>
                  </a:cubicBezTo>
                  <a:cubicBezTo>
                    <a:pt x="34" y="14"/>
                    <a:pt x="26" y="20"/>
                    <a:pt x="23" y="28"/>
                  </a:cubicBezTo>
                  <a:cubicBezTo>
                    <a:pt x="23" y="28"/>
                    <a:pt x="22" y="28"/>
                    <a:pt x="22" y="28"/>
                  </a:cubicBezTo>
                  <a:cubicBezTo>
                    <a:pt x="10" y="28"/>
                    <a:pt x="0" y="38"/>
                    <a:pt x="0" y="50"/>
                  </a:cubicBezTo>
                  <a:cubicBezTo>
                    <a:pt x="0" y="62"/>
                    <a:pt x="10" y="71"/>
                    <a:pt x="22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05" y="71"/>
                    <a:pt x="115" y="62"/>
                    <a:pt x="115" y="50"/>
                  </a:cubicBezTo>
                  <a:cubicBezTo>
                    <a:pt x="115" y="40"/>
                    <a:pt x="109" y="33"/>
                    <a:pt x="100" y="30"/>
                  </a:cubicBezTo>
                  <a:cubicBezTo>
                    <a:pt x="100" y="29"/>
                    <a:pt x="101" y="29"/>
                    <a:pt x="101" y="28"/>
                  </a:cubicBezTo>
                  <a:cubicBezTo>
                    <a:pt x="101" y="13"/>
                    <a:pt x="88" y="0"/>
                    <a:pt x="72" y="0"/>
                  </a:cubicBezTo>
                  <a:close/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97E7EF"/>
            </a:solidFill>
            <a:ln w="4445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093D0BC-64E6-478E-87D9-A8641ED3E2C7}"/>
                </a:ext>
              </a:extLst>
            </p:cNvPr>
            <p:cNvGrpSpPr/>
            <p:nvPr/>
          </p:nvGrpSpPr>
          <p:grpSpPr>
            <a:xfrm>
              <a:off x="5890787" y="1377259"/>
              <a:ext cx="575326" cy="567808"/>
              <a:chOff x="6298774" y="3383541"/>
              <a:chExt cx="575326" cy="567808"/>
            </a:xfrm>
          </p:grpSpPr>
          <p:sp>
            <p:nvSpPr>
              <p:cNvPr id="182" name="Freeform 57">
                <a:extLst>
                  <a:ext uri="{FF2B5EF4-FFF2-40B4-BE49-F238E27FC236}">
                    <a16:creationId xmlns:a16="http://schemas.microsoft.com/office/drawing/2014/main" id="{DC3821EE-D0CB-46C1-9EA3-D75D6C622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2740" y="3449507"/>
                <a:ext cx="199569" cy="149467"/>
              </a:xfrm>
              <a:custGeom>
                <a:avLst/>
                <a:gdLst>
                  <a:gd name="T0" fmla="*/ 7 w 135"/>
                  <a:gd name="T1" fmla="*/ 87 h 101"/>
                  <a:gd name="T2" fmla="*/ 6 w 135"/>
                  <a:gd name="T3" fmla="*/ 85 h 101"/>
                  <a:gd name="T4" fmla="*/ 15 w 135"/>
                  <a:gd name="T5" fmla="*/ 53 h 101"/>
                  <a:gd name="T6" fmla="*/ 96 w 135"/>
                  <a:gd name="T7" fmla="*/ 7 h 101"/>
                  <a:gd name="T8" fmla="*/ 128 w 135"/>
                  <a:gd name="T9" fmla="*/ 15 h 101"/>
                  <a:gd name="T10" fmla="*/ 129 w 135"/>
                  <a:gd name="T11" fmla="*/ 16 h 101"/>
                  <a:gd name="T12" fmla="*/ 120 w 135"/>
                  <a:gd name="T13" fmla="*/ 48 h 101"/>
                  <a:gd name="T14" fmla="*/ 39 w 135"/>
                  <a:gd name="T15" fmla="*/ 95 h 101"/>
                  <a:gd name="T16" fmla="*/ 7 w 135"/>
                  <a:gd name="T17" fmla="*/ 8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Freeform 58">
                <a:extLst>
                  <a:ext uri="{FF2B5EF4-FFF2-40B4-BE49-F238E27FC236}">
                    <a16:creationId xmlns:a16="http://schemas.microsoft.com/office/drawing/2014/main" id="{B29F1495-837E-4496-A2A2-3BD310714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914" y="3383541"/>
                <a:ext cx="70976" cy="209588"/>
              </a:xfrm>
              <a:custGeom>
                <a:avLst/>
                <a:gdLst>
                  <a:gd name="T0" fmla="*/ 25 w 48"/>
                  <a:gd name="T1" fmla="*/ 141 h 141"/>
                  <a:gd name="T2" fmla="*/ 23 w 48"/>
                  <a:gd name="T3" fmla="*/ 141 h 141"/>
                  <a:gd name="T4" fmla="*/ 0 w 48"/>
                  <a:gd name="T5" fmla="*/ 117 h 141"/>
                  <a:gd name="T6" fmla="*/ 0 w 48"/>
                  <a:gd name="T7" fmla="*/ 23 h 141"/>
                  <a:gd name="T8" fmla="*/ 23 w 48"/>
                  <a:gd name="T9" fmla="*/ 0 h 141"/>
                  <a:gd name="T10" fmla="*/ 25 w 48"/>
                  <a:gd name="T11" fmla="*/ 0 h 141"/>
                  <a:gd name="T12" fmla="*/ 48 w 48"/>
                  <a:gd name="T13" fmla="*/ 23 h 141"/>
                  <a:gd name="T14" fmla="*/ 48 w 48"/>
                  <a:gd name="T15" fmla="*/ 117 h 141"/>
                  <a:gd name="T16" fmla="*/ 25 w 48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1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Freeform 59">
                <a:extLst>
                  <a:ext uri="{FF2B5EF4-FFF2-40B4-BE49-F238E27FC236}">
                    <a16:creationId xmlns:a16="http://schemas.microsoft.com/office/drawing/2014/main" id="{0F923C39-0859-4C74-8232-0149BD49D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861" y="3627364"/>
                <a:ext cx="199569" cy="151972"/>
              </a:xfrm>
              <a:custGeom>
                <a:avLst/>
                <a:gdLst>
                  <a:gd name="T0" fmla="*/ 7 w 135"/>
                  <a:gd name="T1" fmla="*/ 17 h 102"/>
                  <a:gd name="T2" fmla="*/ 7 w 135"/>
                  <a:gd name="T3" fmla="*/ 16 h 102"/>
                  <a:gd name="T4" fmla="*/ 40 w 135"/>
                  <a:gd name="T5" fmla="*/ 7 h 102"/>
                  <a:gd name="T6" fmla="*/ 120 w 135"/>
                  <a:gd name="T7" fmla="*/ 54 h 102"/>
                  <a:gd name="T8" fmla="*/ 129 w 135"/>
                  <a:gd name="T9" fmla="*/ 86 h 102"/>
                  <a:gd name="T10" fmla="*/ 129 w 135"/>
                  <a:gd name="T11" fmla="*/ 87 h 102"/>
                  <a:gd name="T12" fmla="*/ 96 w 135"/>
                  <a:gd name="T13" fmla="*/ 95 h 102"/>
                  <a:gd name="T14" fmla="*/ 15 w 135"/>
                  <a:gd name="T15" fmla="*/ 49 h 102"/>
                  <a:gd name="T16" fmla="*/ 7 w 135"/>
                  <a:gd name="T17" fmla="*/ 1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Freeform 60">
                <a:extLst>
                  <a:ext uri="{FF2B5EF4-FFF2-40B4-BE49-F238E27FC236}">
                    <a16:creationId xmlns:a16="http://schemas.microsoft.com/office/drawing/2014/main" id="{61D2938C-4BCE-486E-A3D9-74B44F982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4531" y="3558058"/>
                <a:ext cx="199569" cy="151137"/>
              </a:xfrm>
              <a:custGeom>
                <a:avLst/>
                <a:gdLst>
                  <a:gd name="T0" fmla="*/ 6 w 135"/>
                  <a:gd name="T1" fmla="*/ 87 h 102"/>
                  <a:gd name="T2" fmla="*/ 6 w 135"/>
                  <a:gd name="T3" fmla="*/ 85 h 102"/>
                  <a:gd name="T4" fmla="*/ 15 w 135"/>
                  <a:gd name="T5" fmla="*/ 53 h 102"/>
                  <a:gd name="T6" fmla="*/ 95 w 135"/>
                  <a:gd name="T7" fmla="*/ 7 h 102"/>
                  <a:gd name="T8" fmla="*/ 128 w 135"/>
                  <a:gd name="T9" fmla="*/ 15 h 102"/>
                  <a:gd name="T10" fmla="*/ 128 w 135"/>
                  <a:gd name="T11" fmla="*/ 16 h 102"/>
                  <a:gd name="T12" fmla="*/ 120 w 135"/>
                  <a:gd name="T13" fmla="*/ 48 h 102"/>
                  <a:gd name="T14" fmla="*/ 39 w 135"/>
                  <a:gd name="T15" fmla="*/ 95 h 102"/>
                  <a:gd name="T16" fmla="*/ 6 w 135"/>
                  <a:gd name="T17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Freeform 61">
                <a:extLst>
                  <a:ext uri="{FF2B5EF4-FFF2-40B4-BE49-F238E27FC236}">
                    <a16:creationId xmlns:a16="http://schemas.microsoft.com/office/drawing/2014/main" id="{924A37D0-78AF-41D1-9CDB-B3C5CBB6E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6079" y="3743431"/>
                <a:ext cx="71811" cy="207918"/>
              </a:xfrm>
              <a:custGeom>
                <a:avLst/>
                <a:gdLst>
                  <a:gd name="T0" fmla="*/ 24 w 49"/>
                  <a:gd name="T1" fmla="*/ 0 h 140"/>
                  <a:gd name="T2" fmla="*/ 25 w 49"/>
                  <a:gd name="T3" fmla="*/ 0 h 140"/>
                  <a:gd name="T4" fmla="*/ 49 w 49"/>
                  <a:gd name="T5" fmla="*/ 23 h 140"/>
                  <a:gd name="T6" fmla="*/ 49 w 49"/>
                  <a:gd name="T7" fmla="*/ 117 h 140"/>
                  <a:gd name="T8" fmla="*/ 25 w 49"/>
                  <a:gd name="T9" fmla="*/ 140 h 140"/>
                  <a:gd name="T10" fmla="*/ 24 w 49"/>
                  <a:gd name="T11" fmla="*/ 140 h 140"/>
                  <a:gd name="T12" fmla="*/ 0 w 49"/>
                  <a:gd name="T13" fmla="*/ 117 h 140"/>
                  <a:gd name="T14" fmla="*/ 0 w 49"/>
                  <a:gd name="T15" fmla="*/ 23 h 140"/>
                  <a:gd name="T16" fmla="*/ 24 w 49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Freeform 62">
                <a:extLst>
                  <a:ext uri="{FF2B5EF4-FFF2-40B4-BE49-F238E27FC236}">
                    <a16:creationId xmlns:a16="http://schemas.microsoft.com/office/drawing/2014/main" id="{65B442EB-4776-4052-9BB3-7476074FA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410" y="3737586"/>
                <a:ext cx="198734" cy="151137"/>
              </a:xfrm>
              <a:custGeom>
                <a:avLst/>
                <a:gdLst>
                  <a:gd name="T0" fmla="*/ 6 w 135"/>
                  <a:gd name="T1" fmla="*/ 16 h 102"/>
                  <a:gd name="T2" fmla="*/ 6 w 135"/>
                  <a:gd name="T3" fmla="*/ 15 h 102"/>
                  <a:gd name="T4" fmla="*/ 38 w 135"/>
                  <a:gd name="T5" fmla="*/ 6 h 102"/>
                  <a:gd name="T6" fmla="*/ 120 w 135"/>
                  <a:gd name="T7" fmla="*/ 53 h 102"/>
                  <a:gd name="T8" fmla="*/ 128 w 135"/>
                  <a:gd name="T9" fmla="*/ 86 h 102"/>
                  <a:gd name="T10" fmla="*/ 127 w 135"/>
                  <a:gd name="T11" fmla="*/ 86 h 102"/>
                  <a:gd name="T12" fmla="*/ 95 w 135"/>
                  <a:gd name="T13" fmla="*/ 95 h 102"/>
                  <a:gd name="T14" fmla="*/ 14 w 135"/>
                  <a:gd name="T15" fmla="*/ 48 h 102"/>
                  <a:gd name="T16" fmla="*/ 6 w 135"/>
                  <a:gd name="T17" fmla="*/ 1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2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Freeform 63">
                <a:extLst>
                  <a:ext uri="{FF2B5EF4-FFF2-40B4-BE49-F238E27FC236}">
                    <a16:creationId xmlns:a16="http://schemas.microsoft.com/office/drawing/2014/main" id="{F0C77625-82BE-44B2-87C3-B31707841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0565" y="3735916"/>
                <a:ext cx="198734" cy="150302"/>
              </a:xfrm>
              <a:custGeom>
                <a:avLst/>
                <a:gdLst>
                  <a:gd name="T0" fmla="*/ 128 w 135"/>
                  <a:gd name="T1" fmla="*/ 15 h 101"/>
                  <a:gd name="T2" fmla="*/ 129 w 135"/>
                  <a:gd name="T3" fmla="*/ 16 h 101"/>
                  <a:gd name="T4" fmla="*/ 120 w 135"/>
                  <a:gd name="T5" fmla="*/ 49 h 101"/>
                  <a:gd name="T6" fmla="*/ 39 w 135"/>
                  <a:gd name="T7" fmla="*/ 96 h 101"/>
                  <a:gd name="T8" fmla="*/ 7 w 135"/>
                  <a:gd name="T9" fmla="*/ 87 h 101"/>
                  <a:gd name="T10" fmla="*/ 6 w 135"/>
                  <a:gd name="T11" fmla="*/ 86 h 101"/>
                  <a:gd name="T12" fmla="*/ 15 w 135"/>
                  <a:gd name="T13" fmla="*/ 54 h 101"/>
                  <a:gd name="T14" fmla="*/ 96 w 135"/>
                  <a:gd name="T15" fmla="*/ 7 h 101"/>
                  <a:gd name="T16" fmla="*/ 128 w 135"/>
                  <a:gd name="T17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Freeform 64">
                <a:extLst>
                  <a:ext uri="{FF2B5EF4-FFF2-40B4-BE49-F238E27FC236}">
                    <a16:creationId xmlns:a16="http://schemas.microsoft.com/office/drawing/2014/main" id="{667E221D-A676-438E-86E7-45DC9313A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147" y="3743431"/>
                <a:ext cx="70976" cy="207918"/>
              </a:xfrm>
              <a:custGeom>
                <a:avLst/>
                <a:gdLst>
                  <a:gd name="T0" fmla="*/ 23 w 48"/>
                  <a:gd name="T1" fmla="*/ 0 h 140"/>
                  <a:gd name="T2" fmla="*/ 25 w 48"/>
                  <a:gd name="T3" fmla="*/ 0 h 140"/>
                  <a:gd name="T4" fmla="*/ 48 w 48"/>
                  <a:gd name="T5" fmla="*/ 23 h 140"/>
                  <a:gd name="T6" fmla="*/ 48 w 48"/>
                  <a:gd name="T7" fmla="*/ 117 h 140"/>
                  <a:gd name="T8" fmla="*/ 25 w 48"/>
                  <a:gd name="T9" fmla="*/ 140 h 140"/>
                  <a:gd name="T10" fmla="*/ 23 w 48"/>
                  <a:gd name="T11" fmla="*/ 140 h 140"/>
                  <a:gd name="T12" fmla="*/ 0 w 48"/>
                  <a:gd name="T13" fmla="*/ 117 h 140"/>
                  <a:gd name="T14" fmla="*/ 0 w 48"/>
                  <a:gd name="T15" fmla="*/ 23 h 140"/>
                  <a:gd name="T16" fmla="*/ 23 w 48"/>
                  <a:gd name="T1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Freeform 65">
                <a:extLst>
                  <a:ext uri="{FF2B5EF4-FFF2-40B4-BE49-F238E27FC236}">
                    <a16:creationId xmlns:a16="http://schemas.microsoft.com/office/drawing/2014/main" id="{F77FDBC2-7C56-4CAB-97A0-A80745C0C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444" y="3558058"/>
                <a:ext cx="198734" cy="149467"/>
              </a:xfrm>
              <a:custGeom>
                <a:avLst/>
                <a:gdLst>
                  <a:gd name="T0" fmla="*/ 128 w 135"/>
                  <a:gd name="T1" fmla="*/ 85 h 101"/>
                  <a:gd name="T2" fmla="*/ 128 w 135"/>
                  <a:gd name="T3" fmla="*/ 86 h 101"/>
                  <a:gd name="T4" fmla="*/ 96 w 135"/>
                  <a:gd name="T5" fmla="*/ 94 h 101"/>
                  <a:gd name="T6" fmla="*/ 15 w 135"/>
                  <a:gd name="T7" fmla="*/ 47 h 101"/>
                  <a:gd name="T8" fmla="*/ 7 w 135"/>
                  <a:gd name="T9" fmla="*/ 15 h 101"/>
                  <a:gd name="T10" fmla="*/ 7 w 135"/>
                  <a:gd name="T11" fmla="*/ 14 h 101"/>
                  <a:gd name="T12" fmla="*/ 39 w 135"/>
                  <a:gd name="T13" fmla="*/ 6 h 101"/>
                  <a:gd name="T14" fmla="*/ 120 w 135"/>
                  <a:gd name="T15" fmla="*/ 52 h 101"/>
                  <a:gd name="T16" fmla="*/ 128 w 135"/>
                  <a:gd name="T17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Freeform 66">
                <a:extLst>
                  <a:ext uri="{FF2B5EF4-FFF2-40B4-BE49-F238E27FC236}">
                    <a16:creationId xmlns:a16="http://schemas.microsoft.com/office/drawing/2014/main" id="{72E43B1B-45AD-4691-AD75-7BFF345E9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774" y="3627364"/>
                <a:ext cx="198734" cy="150302"/>
              </a:xfrm>
              <a:custGeom>
                <a:avLst/>
                <a:gdLst>
                  <a:gd name="T0" fmla="*/ 129 w 135"/>
                  <a:gd name="T1" fmla="*/ 14 h 101"/>
                  <a:gd name="T2" fmla="*/ 129 w 135"/>
                  <a:gd name="T3" fmla="*/ 16 h 101"/>
                  <a:gd name="T4" fmla="*/ 120 w 135"/>
                  <a:gd name="T5" fmla="*/ 48 h 101"/>
                  <a:gd name="T6" fmla="*/ 40 w 135"/>
                  <a:gd name="T7" fmla="*/ 94 h 101"/>
                  <a:gd name="T8" fmla="*/ 8 w 135"/>
                  <a:gd name="T9" fmla="*/ 86 h 101"/>
                  <a:gd name="T10" fmla="*/ 7 w 135"/>
                  <a:gd name="T11" fmla="*/ 85 h 101"/>
                  <a:gd name="T12" fmla="*/ 15 w 135"/>
                  <a:gd name="T13" fmla="*/ 53 h 101"/>
                  <a:gd name="T14" fmla="*/ 97 w 135"/>
                  <a:gd name="T15" fmla="*/ 6 h 101"/>
                  <a:gd name="T16" fmla="*/ 129 w 135"/>
                  <a:gd name="T17" fmla="*/ 1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1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Freeform 67">
                <a:extLst>
                  <a:ext uri="{FF2B5EF4-FFF2-40B4-BE49-F238E27FC236}">
                    <a16:creationId xmlns:a16="http://schemas.microsoft.com/office/drawing/2014/main" id="{425EB530-6240-4AC2-8418-98A598EEA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147" y="3383541"/>
                <a:ext cx="72647" cy="209588"/>
              </a:xfrm>
              <a:custGeom>
                <a:avLst/>
                <a:gdLst>
                  <a:gd name="T0" fmla="*/ 25 w 49"/>
                  <a:gd name="T1" fmla="*/ 141 h 141"/>
                  <a:gd name="T2" fmla="*/ 24 w 49"/>
                  <a:gd name="T3" fmla="*/ 141 h 141"/>
                  <a:gd name="T4" fmla="*/ 0 w 49"/>
                  <a:gd name="T5" fmla="*/ 117 h 141"/>
                  <a:gd name="T6" fmla="*/ 0 w 49"/>
                  <a:gd name="T7" fmla="*/ 23 h 141"/>
                  <a:gd name="T8" fmla="*/ 24 w 49"/>
                  <a:gd name="T9" fmla="*/ 0 h 141"/>
                  <a:gd name="T10" fmla="*/ 25 w 49"/>
                  <a:gd name="T11" fmla="*/ 0 h 141"/>
                  <a:gd name="T12" fmla="*/ 49 w 49"/>
                  <a:gd name="T13" fmla="*/ 23 h 141"/>
                  <a:gd name="T14" fmla="*/ 49 w 49"/>
                  <a:gd name="T15" fmla="*/ 117 h 141"/>
                  <a:gd name="T16" fmla="*/ 25 w 49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41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Freeform 68">
                <a:extLst>
                  <a:ext uri="{FF2B5EF4-FFF2-40B4-BE49-F238E27FC236}">
                    <a16:creationId xmlns:a16="http://schemas.microsoft.com/office/drawing/2014/main" id="{6CF39574-6417-470F-BB61-EBF5BB9D0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895" y="3446167"/>
                <a:ext cx="199569" cy="152807"/>
              </a:xfrm>
              <a:custGeom>
                <a:avLst/>
                <a:gdLst>
                  <a:gd name="T0" fmla="*/ 129 w 135"/>
                  <a:gd name="T1" fmla="*/ 86 h 103"/>
                  <a:gd name="T2" fmla="*/ 129 w 135"/>
                  <a:gd name="T3" fmla="*/ 87 h 103"/>
                  <a:gd name="T4" fmla="*/ 97 w 135"/>
                  <a:gd name="T5" fmla="*/ 96 h 103"/>
                  <a:gd name="T6" fmla="*/ 15 w 135"/>
                  <a:gd name="T7" fmla="*/ 49 h 103"/>
                  <a:gd name="T8" fmla="*/ 7 w 135"/>
                  <a:gd name="T9" fmla="*/ 17 h 103"/>
                  <a:gd name="T10" fmla="*/ 8 w 135"/>
                  <a:gd name="T11" fmla="*/ 16 h 103"/>
                  <a:gd name="T12" fmla="*/ 40 w 135"/>
                  <a:gd name="T13" fmla="*/ 7 h 103"/>
                  <a:gd name="T14" fmla="*/ 121 w 135"/>
                  <a:gd name="T15" fmla="*/ 54 h 103"/>
                  <a:gd name="T16" fmla="*/ 129 w 135"/>
                  <a:gd name="T17" fmla="*/ 8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03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Freeform 69">
                <a:extLst>
                  <a:ext uri="{FF2B5EF4-FFF2-40B4-BE49-F238E27FC236}">
                    <a16:creationId xmlns:a16="http://schemas.microsoft.com/office/drawing/2014/main" id="{D22E436B-B752-4C8E-A84B-B863E90CE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0053" y="3600644"/>
                <a:ext cx="132768" cy="135272"/>
              </a:xfrm>
              <a:custGeom>
                <a:avLst/>
                <a:gdLst>
                  <a:gd name="T0" fmla="*/ 83 w 90"/>
                  <a:gd name="T1" fmla="*/ 34 h 91"/>
                  <a:gd name="T2" fmla="*/ 57 w 90"/>
                  <a:gd name="T3" fmla="*/ 7 h 91"/>
                  <a:gd name="T4" fmla="*/ 33 w 90"/>
                  <a:gd name="T5" fmla="*/ 7 h 91"/>
                  <a:gd name="T6" fmla="*/ 7 w 90"/>
                  <a:gd name="T7" fmla="*/ 34 h 91"/>
                  <a:gd name="T8" fmla="*/ 7 w 90"/>
                  <a:gd name="T9" fmla="*/ 57 h 91"/>
                  <a:gd name="T10" fmla="*/ 33 w 90"/>
                  <a:gd name="T11" fmla="*/ 84 h 91"/>
                  <a:gd name="T12" fmla="*/ 57 w 90"/>
                  <a:gd name="T13" fmla="*/ 84 h 91"/>
                  <a:gd name="T14" fmla="*/ 83 w 90"/>
                  <a:gd name="T15" fmla="*/ 57 h 91"/>
                  <a:gd name="T16" fmla="*/ 83 w 90"/>
                  <a:gd name="T17" fmla="*/ 34 h 91"/>
                  <a:gd name="T18" fmla="*/ 59 w 90"/>
                  <a:gd name="T19" fmla="*/ 48 h 91"/>
                  <a:gd name="T20" fmla="*/ 48 w 90"/>
                  <a:gd name="T21" fmla="*/ 60 h 91"/>
                  <a:gd name="T22" fmla="*/ 42 w 90"/>
                  <a:gd name="T23" fmla="*/ 60 h 91"/>
                  <a:gd name="T24" fmla="*/ 31 w 90"/>
                  <a:gd name="T25" fmla="*/ 48 h 91"/>
                  <a:gd name="T26" fmla="*/ 31 w 90"/>
                  <a:gd name="T27" fmla="*/ 43 h 91"/>
                  <a:gd name="T28" fmla="*/ 42 w 90"/>
                  <a:gd name="T29" fmla="*/ 32 h 91"/>
                  <a:gd name="T30" fmla="*/ 48 w 90"/>
                  <a:gd name="T31" fmla="*/ 32 h 91"/>
                  <a:gd name="T32" fmla="*/ 59 w 90"/>
                  <a:gd name="T33" fmla="*/ 43 h 91"/>
                  <a:gd name="T34" fmla="*/ 59 w 90"/>
                  <a:gd name="T35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91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0DAC49-663D-47E8-9DD4-CAF34538F4F3}"/>
              </a:ext>
            </a:extLst>
          </p:cNvPr>
          <p:cNvGrpSpPr/>
          <p:nvPr/>
        </p:nvGrpSpPr>
        <p:grpSpPr>
          <a:xfrm>
            <a:off x="1364865" y="2544462"/>
            <a:ext cx="3872456" cy="3860105"/>
            <a:chOff x="1446304" y="2057400"/>
            <a:chExt cx="3872456" cy="3860105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8904F91-0760-41EA-9C61-300276BB39E5}"/>
                </a:ext>
              </a:extLst>
            </p:cNvPr>
            <p:cNvGrpSpPr/>
            <p:nvPr/>
          </p:nvGrpSpPr>
          <p:grpSpPr>
            <a:xfrm>
              <a:off x="1503363" y="3863974"/>
              <a:ext cx="1311275" cy="1311275"/>
              <a:chOff x="1397000" y="3619500"/>
              <a:chExt cx="1117600" cy="1117600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3F83A53A-F73D-43CE-B043-2D0C73A0C000}"/>
                  </a:ext>
                </a:extLst>
              </p:cNvPr>
              <p:cNvSpPr/>
              <p:nvPr/>
            </p:nvSpPr>
            <p:spPr>
              <a:xfrm>
                <a:off x="1397000" y="3619500"/>
                <a:ext cx="1117600" cy="1117600"/>
              </a:xfrm>
              <a:prstGeom prst="ellipse">
                <a:avLst/>
              </a:prstGeom>
              <a:solidFill>
                <a:srgbClr val="FF9F36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77F7F9E-3044-4D4B-B9CC-64E6E751AE4D}"/>
                  </a:ext>
                </a:extLst>
              </p:cNvPr>
              <p:cNvGrpSpPr/>
              <p:nvPr/>
            </p:nvGrpSpPr>
            <p:grpSpPr>
              <a:xfrm>
                <a:off x="1620620" y="3886200"/>
                <a:ext cx="670361" cy="613007"/>
                <a:chOff x="-1959087" y="4720732"/>
                <a:chExt cx="1160461" cy="1061175"/>
              </a:xfrm>
            </p:grpSpPr>
            <p:sp>
              <p:nvSpPr>
                <p:cNvPr id="201" name="Freeform 23">
                  <a:extLst>
                    <a:ext uri="{FF2B5EF4-FFF2-40B4-BE49-F238E27FC236}">
                      <a16:creationId xmlns:a16="http://schemas.microsoft.com/office/drawing/2014/main" id="{12CA2A05-8B18-4839-AF29-BA4D08FC0A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959087" y="4896521"/>
                  <a:ext cx="330734" cy="365716"/>
                </a:xfrm>
                <a:custGeom>
                  <a:avLst/>
                  <a:gdLst>
                    <a:gd name="T0" fmla="*/ 0 w 1144"/>
                    <a:gd name="T1" fmla="*/ 1265 h 1265"/>
                    <a:gd name="T2" fmla="*/ 1144 w 1144"/>
                    <a:gd name="T3" fmla="*/ 1265 h 1265"/>
                    <a:gd name="T4" fmla="*/ 1144 w 1144"/>
                    <a:gd name="T5" fmla="*/ 0 h 1265"/>
                    <a:gd name="T6" fmla="*/ 0 w 1144"/>
                    <a:gd name="T7" fmla="*/ 0 h 1265"/>
                    <a:gd name="T8" fmla="*/ 0 w 1144"/>
                    <a:gd name="T9" fmla="*/ 1265 h 1265"/>
                    <a:gd name="T10" fmla="*/ 366 w 1144"/>
                    <a:gd name="T11" fmla="*/ 366 h 1265"/>
                    <a:gd name="T12" fmla="*/ 779 w 1144"/>
                    <a:gd name="T13" fmla="*/ 366 h 1265"/>
                    <a:gd name="T14" fmla="*/ 779 w 1144"/>
                    <a:gd name="T15" fmla="*/ 410 h 1265"/>
                    <a:gd name="T16" fmla="*/ 366 w 1144"/>
                    <a:gd name="T17" fmla="*/ 410 h 1265"/>
                    <a:gd name="T18" fmla="*/ 366 w 1144"/>
                    <a:gd name="T19" fmla="*/ 366 h 1265"/>
                    <a:gd name="T20" fmla="*/ 366 w 1144"/>
                    <a:gd name="T21" fmla="*/ 613 h 1265"/>
                    <a:gd name="T22" fmla="*/ 779 w 1144"/>
                    <a:gd name="T23" fmla="*/ 613 h 1265"/>
                    <a:gd name="T24" fmla="*/ 779 w 1144"/>
                    <a:gd name="T25" fmla="*/ 657 h 1265"/>
                    <a:gd name="T26" fmla="*/ 366 w 1144"/>
                    <a:gd name="T27" fmla="*/ 657 h 1265"/>
                    <a:gd name="T28" fmla="*/ 366 w 1144"/>
                    <a:gd name="T29" fmla="*/ 613 h 1265"/>
                    <a:gd name="T30" fmla="*/ 366 w 1144"/>
                    <a:gd name="T31" fmla="*/ 860 h 1265"/>
                    <a:gd name="T32" fmla="*/ 779 w 1144"/>
                    <a:gd name="T33" fmla="*/ 860 h 1265"/>
                    <a:gd name="T34" fmla="*/ 779 w 1144"/>
                    <a:gd name="T35" fmla="*/ 903 h 1265"/>
                    <a:gd name="T36" fmla="*/ 366 w 1144"/>
                    <a:gd name="T37" fmla="*/ 903 h 1265"/>
                    <a:gd name="T38" fmla="*/ 366 w 1144"/>
                    <a:gd name="T39" fmla="*/ 860 h 1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4" h="1265">
                      <a:moveTo>
                        <a:pt x="0" y="1265"/>
                      </a:moveTo>
                      <a:lnTo>
                        <a:pt x="1144" y="1265"/>
                      </a:lnTo>
                      <a:lnTo>
                        <a:pt x="1144" y="0"/>
                      </a:lnTo>
                      <a:lnTo>
                        <a:pt x="0" y="0"/>
                      </a:lnTo>
                      <a:lnTo>
                        <a:pt x="0" y="1265"/>
                      </a:lnTo>
                      <a:close/>
                      <a:moveTo>
                        <a:pt x="366" y="366"/>
                      </a:moveTo>
                      <a:lnTo>
                        <a:pt x="779" y="366"/>
                      </a:lnTo>
                      <a:lnTo>
                        <a:pt x="779" y="410"/>
                      </a:lnTo>
                      <a:lnTo>
                        <a:pt x="366" y="410"/>
                      </a:lnTo>
                      <a:lnTo>
                        <a:pt x="366" y="366"/>
                      </a:lnTo>
                      <a:close/>
                      <a:moveTo>
                        <a:pt x="366" y="613"/>
                      </a:moveTo>
                      <a:lnTo>
                        <a:pt x="779" y="613"/>
                      </a:lnTo>
                      <a:lnTo>
                        <a:pt x="779" y="657"/>
                      </a:lnTo>
                      <a:lnTo>
                        <a:pt x="366" y="657"/>
                      </a:lnTo>
                      <a:lnTo>
                        <a:pt x="366" y="613"/>
                      </a:lnTo>
                      <a:close/>
                      <a:moveTo>
                        <a:pt x="366" y="860"/>
                      </a:moveTo>
                      <a:lnTo>
                        <a:pt x="779" y="860"/>
                      </a:lnTo>
                      <a:lnTo>
                        <a:pt x="779" y="903"/>
                      </a:lnTo>
                      <a:lnTo>
                        <a:pt x="366" y="903"/>
                      </a:lnTo>
                      <a:lnTo>
                        <a:pt x="366" y="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Rectangle 24">
                  <a:extLst>
                    <a:ext uri="{FF2B5EF4-FFF2-40B4-BE49-F238E27FC236}">
                      <a16:creationId xmlns:a16="http://schemas.microsoft.com/office/drawing/2014/main" id="{A87CE46A-DC96-4CFB-BD60-77E63C8AA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959087" y="4786648"/>
                  <a:ext cx="330734" cy="83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Rectangle 25">
                  <a:extLst>
                    <a:ext uri="{FF2B5EF4-FFF2-40B4-BE49-F238E27FC236}">
                      <a16:creationId xmlns:a16="http://schemas.microsoft.com/office/drawing/2014/main" id="{FD9DCD58-1A1E-4F8F-8F64-9348BD14F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959087" y="5293033"/>
                  <a:ext cx="330734" cy="369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Freeform 26">
                  <a:extLst>
                    <a:ext uri="{FF2B5EF4-FFF2-40B4-BE49-F238E27FC236}">
                      <a16:creationId xmlns:a16="http://schemas.microsoft.com/office/drawing/2014/main" id="{981937C0-CA04-4415-93E5-D6348E1B9B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29360" y="4896521"/>
                  <a:ext cx="330734" cy="365716"/>
                </a:xfrm>
                <a:custGeom>
                  <a:avLst/>
                  <a:gdLst>
                    <a:gd name="T0" fmla="*/ 0 w 1144"/>
                    <a:gd name="T1" fmla="*/ 1265 h 1265"/>
                    <a:gd name="T2" fmla="*/ 1144 w 1144"/>
                    <a:gd name="T3" fmla="*/ 1265 h 1265"/>
                    <a:gd name="T4" fmla="*/ 1144 w 1144"/>
                    <a:gd name="T5" fmla="*/ 0 h 1265"/>
                    <a:gd name="T6" fmla="*/ 0 w 1144"/>
                    <a:gd name="T7" fmla="*/ 0 h 1265"/>
                    <a:gd name="T8" fmla="*/ 0 w 1144"/>
                    <a:gd name="T9" fmla="*/ 1265 h 1265"/>
                    <a:gd name="T10" fmla="*/ 366 w 1144"/>
                    <a:gd name="T11" fmla="*/ 366 h 1265"/>
                    <a:gd name="T12" fmla="*/ 779 w 1144"/>
                    <a:gd name="T13" fmla="*/ 366 h 1265"/>
                    <a:gd name="T14" fmla="*/ 779 w 1144"/>
                    <a:gd name="T15" fmla="*/ 410 h 1265"/>
                    <a:gd name="T16" fmla="*/ 366 w 1144"/>
                    <a:gd name="T17" fmla="*/ 410 h 1265"/>
                    <a:gd name="T18" fmla="*/ 366 w 1144"/>
                    <a:gd name="T19" fmla="*/ 366 h 1265"/>
                    <a:gd name="T20" fmla="*/ 366 w 1144"/>
                    <a:gd name="T21" fmla="*/ 613 h 1265"/>
                    <a:gd name="T22" fmla="*/ 779 w 1144"/>
                    <a:gd name="T23" fmla="*/ 613 h 1265"/>
                    <a:gd name="T24" fmla="*/ 779 w 1144"/>
                    <a:gd name="T25" fmla="*/ 657 h 1265"/>
                    <a:gd name="T26" fmla="*/ 366 w 1144"/>
                    <a:gd name="T27" fmla="*/ 657 h 1265"/>
                    <a:gd name="T28" fmla="*/ 366 w 1144"/>
                    <a:gd name="T29" fmla="*/ 613 h 1265"/>
                    <a:gd name="T30" fmla="*/ 366 w 1144"/>
                    <a:gd name="T31" fmla="*/ 860 h 1265"/>
                    <a:gd name="T32" fmla="*/ 779 w 1144"/>
                    <a:gd name="T33" fmla="*/ 860 h 1265"/>
                    <a:gd name="T34" fmla="*/ 779 w 1144"/>
                    <a:gd name="T35" fmla="*/ 903 h 1265"/>
                    <a:gd name="T36" fmla="*/ 366 w 1144"/>
                    <a:gd name="T37" fmla="*/ 903 h 1265"/>
                    <a:gd name="T38" fmla="*/ 366 w 1144"/>
                    <a:gd name="T39" fmla="*/ 860 h 1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4" h="1265">
                      <a:moveTo>
                        <a:pt x="0" y="1265"/>
                      </a:moveTo>
                      <a:lnTo>
                        <a:pt x="1144" y="1265"/>
                      </a:lnTo>
                      <a:lnTo>
                        <a:pt x="1144" y="0"/>
                      </a:lnTo>
                      <a:lnTo>
                        <a:pt x="0" y="0"/>
                      </a:lnTo>
                      <a:lnTo>
                        <a:pt x="0" y="1265"/>
                      </a:lnTo>
                      <a:close/>
                      <a:moveTo>
                        <a:pt x="366" y="366"/>
                      </a:moveTo>
                      <a:lnTo>
                        <a:pt x="779" y="366"/>
                      </a:lnTo>
                      <a:lnTo>
                        <a:pt x="779" y="410"/>
                      </a:lnTo>
                      <a:lnTo>
                        <a:pt x="366" y="410"/>
                      </a:lnTo>
                      <a:lnTo>
                        <a:pt x="366" y="366"/>
                      </a:lnTo>
                      <a:close/>
                      <a:moveTo>
                        <a:pt x="366" y="613"/>
                      </a:moveTo>
                      <a:lnTo>
                        <a:pt x="779" y="613"/>
                      </a:lnTo>
                      <a:lnTo>
                        <a:pt x="779" y="657"/>
                      </a:lnTo>
                      <a:lnTo>
                        <a:pt x="366" y="657"/>
                      </a:lnTo>
                      <a:lnTo>
                        <a:pt x="366" y="613"/>
                      </a:lnTo>
                      <a:close/>
                      <a:moveTo>
                        <a:pt x="366" y="860"/>
                      </a:moveTo>
                      <a:lnTo>
                        <a:pt x="779" y="860"/>
                      </a:lnTo>
                      <a:lnTo>
                        <a:pt x="779" y="903"/>
                      </a:lnTo>
                      <a:lnTo>
                        <a:pt x="366" y="903"/>
                      </a:lnTo>
                      <a:lnTo>
                        <a:pt x="366" y="8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Rectangle 27">
                  <a:extLst>
                    <a:ext uri="{FF2B5EF4-FFF2-40B4-BE49-F238E27FC236}">
                      <a16:creationId xmlns:a16="http://schemas.microsoft.com/office/drawing/2014/main" id="{FE624C53-F694-4652-A0F7-DA4A88B26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29360" y="4786648"/>
                  <a:ext cx="330734" cy="835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Rectangle 28">
                  <a:extLst>
                    <a:ext uri="{FF2B5EF4-FFF2-40B4-BE49-F238E27FC236}">
                      <a16:creationId xmlns:a16="http://schemas.microsoft.com/office/drawing/2014/main" id="{7FD1B208-5A00-4681-AED2-5979DF7AD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129360" y="5293033"/>
                  <a:ext cx="330734" cy="369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Freeform 29">
                  <a:extLst>
                    <a:ext uri="{FF2B5EF4-FFF2-40B4-BE49-F238E27FC236}">
                      <a16:creationId xmlns:a16="http://schemas.microsoft.com/office/drawing/2014/main" id="{1014E4EB-D178-4ED0-B4FD-CF202E304F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75736" y="4855758"/>
                  <a:ext cx="399541" cy="441750"/>
                </a:xfrm>
                <a:custGeom>
                  <a:avLst/>
                  <a:gdLst>
                    <a:gd name="T0" fmla="*/ 0 w 1382"/>
                    <a:gd name="T1" fmla="*/ 1528 h 1528"/>
                    <a:gd name="T2" fmla="*/ 1382 w 1382"/>
                    <a:gd name="T3" fmla="*/ 1528 h 1528"/>
                    <a:gd name="T4" fmla="*/ 1382 w 1382"/>
                    <a:gd name="T5" fmla="*/ 0 h 1528"/>
                    <a:gd name="T6" fmla="*/ 0 w 1382"/>
                    <a:gd name="T7" fmla="*/ 0 h 1528"/>
                    <a:gd name="T8" fmla="*/ 0 w 1382"/>
                    <a:gd name="T9" fmla="*/ 1528 h 1528"/>
                    <a:gd name="T10" fmla="*/ 441 w 1382"/>
                    <a:gd name="T11" fmla="*/ 441 h 1528"/>
                    <a:gd name="T12" fmla="*/ 941 w 1382"/>
                    <a:gd name="T13" fmla="*/ 441 h 1528"/>
                    <a:gd name="T14" fmla="*/ 941 w 1382"/>
                    <a:gd name="T15" fmla="*/ 494 h 1528"/>
                    <a:gd name="T16" fmla="*/ 441 w 1382"/>
                    <a:gd name="T17" fmla="*/ 494 h 1528"/>
                    <a:gd name="T18" fmla="*/ 441 w 1382"/>
                    <a:gd name="T19" fmla="*/ 441 h 1528"/>
                    <a:gd name="T20" fmla="*/ 441 w 1382"/>
                    <a:gd name="T21" fmla="*/ 740 h 1528"/>
                    <a:gd name="T22" fmla="*/ 941 w 1382"/>
                    <a:gd name="T23" fmla="*/ 740 h 1528"/>
                    <a:gd name="T24" fmla="*/ 941 w 1382"/>
                    <a:gd name="T25" fmla="*/ 793 h 1528"/>
                    <a:gd name="T26" fmla="*/ 441 w 1382"/>
                    <a:gd name="T27" fmla="*/ 793 h 1528"/>
                    <a:gd name="T28" fmla="*/ 441 w 1382"/>
                    <a:gd name="T29" fmla="*/ 740 h 1528"/>
                    <a:gd name="T30" fmla="*/ 441 w 1382"/>
                    <a:gd name="T31" fmla="*/ 1037 h 1528"/>
                    <a:gd name="T32" fmla="*/ 941 w 1382"/>
                    <a:gd name="T33" fmla="*/ 1037 h 1528"/>
                    <a:gd name="T34" fmla="*/ 941 w 1382"/>
                    <a:gd name="T35" fmla="*/ 1090 h 1528"/>
                    <a:gd name="T36" fmla="*/ 441 w 1382"/>
                    <a:gd name="T37" fmla="*/ 1090 h 1528"/>
                    <a:gd name="T38" fmla="*/ 441 w 1382"/>
                    <a:gd name="T39" fmla="*/ 1037 h 1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382" h="1528">
                      <a:moveTo>
                        <a:pt x="0" y="1528"/>
                      </a:moveTo>
                      <a:lnTo>
                        <a:pt x="1382" y="1528"/>
                      </a:lnTo>
                      <a:lnTo>
                        <a:pt x="1382" y="0"/>
                      </a:lnTo>
                      <a:lnTo>
                        <a:pt x="0" y="0"/>
                      </a:lnTo>
                      <a:lnTo>
                        <a:pt x="0" y="1528"/>
                      </a:lnTo>
                      <a:close/>
                      <a:moveTo>
                        <a:pt x="441" y="441"/>
                      </a:moveTo>
                      <a:lnTo>
                        <a:pt x="941" y="441"/>
                      </a:lnTo>
                      <a:lnTo>
                        <a:pt x="941" y="494"/>
                      </a:lnTo>
                      <a:lnTo>
                        <a:pt x="441" y="494"/>
                      </a:lnTo>
                      <a:lnTo>
                        <a:pt x="441" y="441"/>
                      </a:lnTo>
                      <a:close/>
                      <a:moveTo>
                        <a:pt x="441" y="740"/>
                      </a:moveTo>
                      <a:lnTo>
                        <a:pt x="941" y="740"/>
                      </a:lnTo>
                      <a:lnTo>
                        <a:pt x="941" y="793"/>
                      </a:lnTo>
                      <a:lnTo>
                        <a:pt x="441" y="793"/>
                      </a:lnTo>
                      <a:lnTo>
                        <a:pt x="441" y="740"/>
                      </a:lnTo>
                      <a:close/>
                      <a:moveTo>
                        <a:pt x="441" y="1037"/>
                      </a:moveTo>
                      <a:lnTo>
                        <a:pt x="941" y="1037"/>
                      </a:lnTo>
                      <a:lnTo>
                        <a:pt x="941" y="1090"/>
                      </a:lnTo>
                      <a:lnTo>
                        <a:pt x="441" y="1090"/>
                      </a:lnTo>
                      <a:lnTo>
                        <a:pt x="441" y="10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Rectangle 30">
                  <a:extLst>
                    <a:ext uri="{FF2B5EF4-FFF2-40B4-BE49-F238E27FC236}">
                      <a16:creationId xmlns:a16="http://schemas.microsoft.com/office/drawing/2014/main" id="{5461DD87-58A4-401F-B013-51DBC2C23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575736" y="4720732"/>
                  <a:ext cx="399541" cy="1011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Rectangle 31">
                  <a:extLst>
                    <a:ext uri="{FF2B5EF4-FFF2-40B4-BE49-F238E27FC236}">
                      <a16:creationId xmlns:a16="http://schemas.microsoft.com/office/drawing/2014/main" id="{A6F5E28C-AED8-4BCD-BB72-CFBBF03B1B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575736" y="5335532"/>
                  <a:ext cx="399541" cy="446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B9F60C0D-A7F0-4893-A343-654C933D339B}"/>
                </a:ext>
              </a:extLst>
            </p:cNvPr>
            <p:cNvSpPr txBox="1"/>
            <p:nvPr/>
          </p:nvSpPr>
          <p:spPr>
            <a:xfrm>
              <a:off x="1446304" y="5332730"/>
              <a:ext cx="14253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Complete SQL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Database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E515F6C-C5C7-4D8F-BFA1-A955D3459A8D}"/>
                </a:ext>
              </a:extLst>
            </p:cNvPr>
            <p:cNvCxnSpPr/>
            <p:nvPr/>
          </p:nvCxnSpPr>
          <p:spPr>
            <a:xfrm flipH="1">
              <a:off x="2733676" y="2057400"/>
              <a:ext cx="2585084" cy="1952625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F3151DF-63B1-4FB0-A598-82CBE3FC170C}"/>
              </a:ext>
            </a:extLst>
          </p:cNvPr>
          <p:cNvGrpSpPr/>
          <p:nvPr/>
        </p:nvGrpSpPr>
        <p:grpSpPr>
          <a:xfrm>
            <a:off x="3483207" y="2658762"/>
            <a:ext cx="2239254" cy="3745805"/>
            <a:chOff x="3564646" y="2171700"/>
            <a:chExt cx="2239254" cy="3745805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17EFA97-CE89-49DB-9762-16EE3070041A}"/>
                </a:ext>
              </a:extLst>
            </p:cNvPr>
            <p:cNvSpPr txBox="1"/>
            <p:nvPr/>
          </p:nvSpPr>
          <p:spPr>
            <a:xfrm>
              <a:off x="3564646" y="5332730"/>
              <a:ext cx="1327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Zero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Management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E0F8008-EC86-4A37-A2CD-0E08A9CDB58B}"/>
                </a:ext>
              </a:extLst>
            </p:cNvPr>
            <p:cNvGrpSpPr/>
            <p:nvPr/>
          </p:nvGrpSpPr>
          <p:grpSpPr>
            <a:xfrm>
              <a:off x="3572813" y="3863974"/>
              <a:ext cx="1311275" cy="1311275"/>
              <a:chOff x="3573463" y="3844924"/>
              <a:chExt cx="1311275" cy="1311275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52BAA4E-84A0-4C5C-B28E-3BD13718290B}"/>
                  </a:ext>
                </a:extLst>
              </p:cNvPr>
              <p:cNvSpPr/>
              <p:nvPr/>
            </p:nvSpPr>
            <p:spPr>
              <a:xfrm>
                <a:off x="3573463" y="3844924"/>
                <a:ext cx="1311275" cy="1311275"/>
              </a:xfrm>
              <a:prstGeom prst="ellipse">
                <a:avLst/>
              </a:prstGeom>
              <a:solidFill>
                <a:srgbClr val="29B5E8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" name="Group 4">
                <a:extLst>
                  <a:ext uri="{FF2B5EF4-FFF2-40B4-BE49-F238E27FC236}">
                    <a16:creationId xmlns:a16="http://schemas.microsoft.com/office/drawing/2014/main" id="{28E963B1-64AD-487F-ABE6-BA4EE83742C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3186" y="4211946"/>
                <a:ext cx="731828" cy="709310"/>
                <a:chOff x="5779" y="3529"/>
                <a:chExt cx="325" cy="315"/>
              </a:xfrm>
            </p:grpSpPr>
            <p:sp>
              <p:nvSpPr>
                <p:cNvPr id="216" name="Oval 5">
                  <a:extLst>
                    <a:ext uri="{FF2B5EF4-FFF2-40B4-BE49-F238E27FC236}">
                      <a16:creationId xmlns:a16="http://schemas.microsoft.com/office/drawing/2014/main" id="{39857070-2D97-4D36-86FA-E604E586A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79" y="3529"/>
                  <a:ext cx="230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Freeform 6">
                  <a:extLst>
                    <a:ext uri="{FF2B5EF4-FFF2-40B4-BE49-F238E27FC236}">
                      <a16:creationId xmlns:a16="http://schemas.microsoft.com/office/drawing/2014/main" id="{478B8C35-B504-43C5-BBC9-5A8A57D76A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563"/>
                  <a:ext cx="230" cy="88"/>
                </a:xfrm>
                <a:custGeom>
                  <a:avLst/>
                  <a:gdLst>
                    <a:gd name="T0" fmla="*/ 0 w 128"/>
                    <a:gd name="T1" fmla="*/ 0 h 49"/>
                    <a:gd name="T2" fmla="*/ 0 w 128"/>
                    <a:gd name="T3" fmla="*/ 31 h 49"/>
                    <a:gd name="T4" fmla="*/ 128 w 128"/>
                    <a:gd name="T5" fmla="*/ 31 h 49"/>
                    <a:gd name="T6" fmla="*/ 128 w 128"/>
                    <a:gd name="T7" fmla="*/ 0 h 49"/>
                    <a:gd name="T8" fmla="*/ 0 w 128"/>
                    <a:gd name="T9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49">
                      <a:moveTo>
                        <a:pt x="0" y="0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9"/>
                        <a:pt x="128" y="49"/>
                        <a:pt x="128" y="31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19"/>
                        <a:pt x="0" y="18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Freeform 7">
                  <a:extLst>
                    <a:ext uri="{FF2B5EF4-FFF2-40B4-BE49-F238E27FC236}">
                      <a16:creationId xmlns:a16="http://schemas.microsoft.com/office/drawing/2014/main" id="{83E4A165-4653-4A01-9C40-8923FE86A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629"/>
                  <a:ext cx="230" cy="82"/>
                </a:xfrm>
                <a:custGeom>
                  <a:avLst/>
                  <a:gdLst>
                    <a:gd name="T0" fmla="*/ 128 w 128"/>
                    <a:gd name="T1" fmla="*/ 18 h 46"/>
                    <a:gd name="T2" fmla="*/ 128 w 128"/>
                    <a:gd name="T3" fmla="*/ 0 h 46"/>
                    <a:gd name="T4" fmla="*/ 0 w 128"/>
                    <a:gd name="T5" fmla="*/ 0 h 46"/>
                    <a:gd name="T6" fmla="*/ 0 w 128"/>
                    <a:gd name="T7" fmla="*/ 31 h 46"/>
                    <a:gd name="T8" fmla="*/ 86 w 128"/>
                    <a:gd name="T9" fmla="*/ 44 h 46"/>
                    <a:gd name="T10" fmla="*/ 128 w 128"/>
                    <a:gd name="T11" fmla="*/ 1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8" h="46">
                      <a:moveTo>
                        <a:pt x="128" y="18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19"/>
                        <a:pt x="0" y="18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2"/>
                        <a:pt x="48" y="46"/>
                        <a:pt x="86" y="44"/>
                      </a:cubicBezTo>
                      <a:cubicBezTo>
                        <a:pt x="94" y="29"/>
                        <a:pt x="110" y="19"/>
                        <a:pt x="128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Freeform 8">
                  <a:extLst>
                    <a:ext uri="{FF2B5EF4-FFF2-40B4-BE49-F238E27FC236}">
                      <a16:creationId xmlns:a16="http://schemas.microsoft.com/office/drawing/2014/main" id="{28833049-3CA8-4216-9218-AEEF3A25C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9" y="3695"/>
                  <a:ext cx="149" cy="83"/>
                </a:xfrm>
                <a:custGeom>
                  <a:avLst/>
                  <a:gdLst>
                    <a:gd name="T0" fmla="*/ 79 w 83"/>
                    <a:gd name="T1" fmla="*/ 33 h 46"/>
                    <a:gd name="T2" fmla="*/ 83 w 83"/>
                    <a:gd name="T3" fmla="*/ 13 h 46"/>
                    <a:gd name="T4" fmla="*/ 0 w 83"/>
                    <a:gd name="T5" fmla="*/ 0 h 46"/>
                    <a:gd name="T6" fmla="*/ 0 w 83"/>
                    <a:gd name="T7" fmla="*/ 31 h 46"/>
                    <a:gd name="T8" fmla="*/ 80 w 83"/>
                    <a:gd name="T9" fmla="*/ 44 h 46"/>
                    <a:gd name="T10" fmla="*/ 79 w 83"/>
                    <a:gd name="T11" fmla="*/ 3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" h="46">
                      <a:moveTo>
                        <a:pt x="79" y="33"/>
                      </a:moveTo>
                      <a:cubicBezTo>
                        <a:pt x="79" y="26"/>
                        <a:pt x="80" y="19"/>
                        <a:pt x="83" y="13"/>
                      </a:cubicBezTo>
                      <a:cubicBezTo>
                        <a:pt x="46" y="15"/>
                        <a:pt x="0" y="1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41"/>
                        <a:pt x="44" y="46"/>
                        <a:pt x="80" y="44"/>
                      </a:cubicBezTo>
                      <a:cubicBezTo>
                        <a:pt x="79" y="41"/>
                        <a:pt x="79" y="37"/>
                        <a:pt x="79" y="3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Freeform 9">
                  <a:extLst>
                    <a:ext uri="{FF2B5EF4-FFF2-40B4-BE49-F238E27FC236}">
                      <a16:creationId xmlns:a16="http://schemas.microsoft.com/office/drawing/2014/main" id="{1BFA5AB9-3669-4341-8E44-5A8435E51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9" y="3710"/>
                  <a:ext cx="101" cy="100"/>
                </a:xfrm>
                <a:custGeom>
                  <a:avLst/>
                  <a:gdLst>
                    <a:gd name="T0" fmla="*/ 74 w 101"/>
                    <a:gd name="T1" fmla="*/ 50 h 100"/>
                    <a:gd name="T2" fmla="*/ 101 w 101"/>
                    <a:gd name="T3" fmla="*/ 23 h 100"/>
                    <a:gd name="T4" fmla="*/ 77 w 101"/>
                    <a:gd name="T5" fmla="*/ 0 h 100"/>
                    <a:gd name="T6" fmla="*/ 50 w 101"/>
                    <a:gd name="T7" fmla="*/ 25 h 100"/>
                    <a:gd name="T8" fmla="*/ 23 w 101"/>
                    <a:gd name="T9" fmla="*/ 0 h 100"/>
                    <a:gd name="T10" fmla="*/ 0 w 101"/>
                    <a:gd name="T11" fmla="*/ 23 h 100"/>
                    <a:gd name="T12" fmla="*/ 25 w 101"/>
                    <a:gd name="T13" fmla="*/ 50 h 100"/>
                    <a:gd name="T14" fmla="*/ 0 w 101"/>
                    <a:gd name="T15" fmla="*/ 76 h 100"/>
                    <a:gd name="T16" fmla="*/ 23 w 101"/>
                    <a:gd name="T17" fmla="*/ 100 h 100"/>
                    <a:gd name="T18" fmla="*/ 50 w 101"/>
                    <a:gd name="T19" fmla="*/ 73 h 100"/>
                    <a:gd name="T20" fmla="*/ 77 w 101"/>
                    <a:gd name="T21" fmla="*/ 100 h 100"/>
                    <a:gd name="T22" fmla="*/ 101 w 101"/>
                    <a:gd name="T23" fmla="*/ 76 h 100"/>
                    <a:gd name="T24" fmla="*/ 74 w 101"/>
                    <a:gd name="T25" fmla="*/ 5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1" h="100">
                      <a:moveTo>
                        <a:pt x="74" y="50"/>
                      </a:moveTo>
                      <a:lnTo>
                        <a:pt x="101" y="23"/>
                      </a:lnTo>
                      <a:lnTo>
                        <a:pt x="77" y="0"/>
                      </a:lnTo>
                      <a:lnTo>
                        <a:pt x="50" y="25"/>
                      </a:lnTo>
                      <a:lnTo>
                        <a:pt x="23" y="0"/>
                      </a:lnTo>
                      <a:lnTo>
                        <a:pt x="0" y="23"/>
                      </a:lnTo>
                      <a:lnTo>
                        <a:pt x="25" y="50"/>
                      </a:lnTo>
                      <a:lnTo>
                        <a:pt x="0" y="76"/>
                      </a:lnTo>
                      <a:lnTo>
                        <a:pt x="23" y="100"/>
                      </a:lnTo>
                      <a:lnTo>
                        <a:pt x="50" y="73"/>
                      </a:lnTo>
                      <a:lnTo>
                        <a:pt x="77" y="100"/>
                      </a:lnTo>
                      <a:lnTo>
                        <a:pt x="101" y="76"/>
                      </a:lnTo>
                      <a:lnTo>
                        <a:pt x="74" y="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Oval 10">
                  <a:extLst>
                    <a:ext uri="{FF2B5EF4-FFF2-40B4-BE49-F238E27FC236}">
                      <a16:creationId xmlns:a16="http://schemas.microsoft.com/office/drawing/2014/main" id="{3CB56A7E-B7B1-484E-81FD-9D71B243FE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" y="3674"/>
                  <a:ext cx="169" cy="170"/>
                </a:xfrm>
                <a:prstGeom prst="ellipse">
                  <a:avLst/>
                </a:prstGeom>
                <a:noFill/>
                <a:ln w="3492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88F73DE6-CAD4-480D-B3F8-95F26E350D05}"/>
                </a:ext>
              </a:extLst>
            </p:cNvPr>
            <p:cNvCxnSpPr/>
            <p:nvPr/>
          </p:nvCxnSpPr>
          <p:spPr>
            <a:xfrm flipH="1">
              <a:off x="4533901" y="2171700"/>
              <a:ext cx="1269999" cy="1600200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05966E71-E289-4D0A-AB0B-BC07D126BA24}"/>
              </a:ext>
            </a:extLst>
          </p:cNvPr>
          <p:cNvGrpSpPr/>
          <p:nvPr/>
        </p:nvGrpSpPr>
        <p:grpSpPr>
          <a:xfrm>
            <a:off x="5442109" y="2695910"/>
            <a:ext cx="1311275" cy="3708657"/>
            <a:chOff x="5523548" y="2208848"/>
            <a:chExt cx="1311275" cy="3708657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239B3F-4266-4F97-8B2C-83842DA519B6}"/>
                </a:ext>
              </a:extLst>
            </p:cNvPr>
            <p:cNvGrpSpPr/>
            <p:nvPr/>
          </p:nvGrpSpPr>
          <p:grpSpPr>
            <a:xfrm>
              <a:off x="5523548" y="3879850"/>
              <a:ext cx="1311275" cy="1311275"/>
              <a:chOff x="-2153602" y="825499"/>
              <a:chExt cx="1311275" cy="1311275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A6FF23F-14BD-443D-8EED-C2276CBF25B8}"/>
                  </a:ext>
                </a:extLst>
              </p:cNvPr>
              <p:cNvSpPr/>
              <p:nvPr/>
            </p:nvSpPr>
            <p:spPr>
              <a:xfrm>
                <a:off x="-2153602" y="825499"/>
                <a:ext cx="1311275" cy="1311275"/>
              </a:xfrm>
              <a:prstGeom prst="ellipse">
                <a:avLst/>
              </a:prstGeom>
              <a:solidFill>
                <a:srgbClr val="ECC044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Freeform 5">
                <a:extLst>
                  <a:ext uri="{FF2B5EF4-FFF2-40B4-BE49-F238E27FC236}">
                    <a16:creationId xmlns:a16="http://schemas.microsoft.com/office/drawing/2014/main" id="{BC2B0F7F-78A8-4E33-9CC9-BB8853D68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75790" y="1083426"/>
                <a:ext cx="755650" cy="795421"/>
              </a:xfrm>
              <a:custGeom>
                <a:avLst/>
                <a:gdLst>
                  <a:gd name="T0" fmla="*/ 230 w 320"/>
                  <a:gd name="T1" fmla="*/ 329 h 337"/>
                  <a:gd name="T2" fmla="*/ 320 w 320"/>
                  <a:gd name="T3" fmla="*/ 279 h 337"/>
                  <a:gd name="T4" fmla="*/ 320 w 320"/>
                  <a:gd name="T5" fmla="*/ 241 h 337"/>
                  <a:gd name="T6" fmla="*/ 271 w 320"/>
                  <a:gd name="T7" fmla="*/ 50 h 337"/>
                  <a:gd name="T8" fmla="*/ 301 w 320"/>
                  <a:gd name="T9" fmla="*/ 73 h 337"/>
                  <a:gd name="T10" fmla="*/ 297 w 320"/>
                  <a:gd name="T11" fmla="*/ 249 h 337"/>
                  <a:gd name="T12" fmla="*/ 19 w 320"/>
                  <a:gd name="T13" fmla="*/ 73 h 337"/>
                  <a:gd name="T14" fmla="*/ 63 w 320"/>
                  <a:gd name="T15" fmla="*/ 50 h 337"/>
                  <a:gd name="T16" fmla="*/ 0 w 320"/>
                  <a:gd name="T17" fmla="*/ 245 h 337"/>
                  <a:gd name="T18" fmla="*/ 0 w 320"/>
                  <a:gd name="T19" fmla="*/ 277 h 337"/>
                  <a:gd name="T20" fmla="*/ 0 w 320"/>
                  <a:gd name="T21" fmla="*/ 279 h 337"/>
                  <a:gd name="T22" fmla="*/ 124 w 320"/>
                  <a:gd name="T23" fmla="*/ 299 h 337"/>
                  <a:gd name="T24" fmla="*/ 82 w 320"/>
                  <a:gd name="T25" fmla="*/ 337 h 337"/>
                  <a:gd name="T26" fmla="*/ 198 w 320"/>
                  <a:gd name="T27" fmla="*/ 23 h 337"/>
                  <a:gd name="T28" fmla="*/ 198 w 320"/>
                  <a:gd name="T29" fmla="*/ 165 h 337"/>
                  <a:gd name="T30" fmla="*/ 265 w 320"/>
                  <a:gd name="T31" fmla="*/ 119 h 337"/>
                  <a:gd name="T32" fmla="*/ 250 w 320"/>
                  <a:gd name="T33" fmla="*/ 23 h 337"/>
                  <a:gd name="T34" fmla="*/ 224 w 320"/>
                  <a:gd name="T35" fmla="*/ 143 h 337"/>
                  <a:gd name="T36" fmla="*/ 252 w 320"/>
                  <a:gd name="T37" fmla="*/ 138 h 337"/>
                  <a:gd name="T38" fmla="*/ 252 w 320"/>
                  <a:gd name="T39" fmla="*/ 39 h 337"/>
                  <a:gd name="T40" fmla="*/ 194 w 320"/>
                  <a:gd name="T41" fmla="*/ 0 h 337"/>
                  <a:gd name="T42" fmla="*/ 73 w 320"/>
                  <a:gd name="T43" fmla="*/ 3 h 337"/>
                  <a:gd name="T44" fmla="*/ 67 w 320"/>
                  <a:gd name="T45" fmla="*/ 110 h 337"/>
                  <a:gd name="T46" fmla="*/ 72 w 320"/>
                  <a:gd name="T47" fmla="*/ 198 h 337"/>
                  <a:gd name="T48" fmla="*/ 76 w 320"/>
                  <a:gd name="T49" fmla="*/ 201 h 337"/>
                  <a:gd name="T50" fmla="*/ 78 w 320"/>
                  <a:gd name="T51" fmla="*/ 201 h 337"/>
                  <a:gd name="T52" fmla="*/ 79 w 320"/>
                  <a:gd name="T53" fmla="*/ 202 h 337"/>
                  <a:gd name="T54" fmla="*/ 80 w 320"/>
                  <a:gd name="T55" fmla="*/ 202 h 337"/>
                  <a:gd name="T56" fmla="*/ 83 w 320"/>
                  <a:gd name="T57" fmla="*/ 202 h 337"/>
                  <a:gd name="T58" fmla="*/ 197 w 320"/>
                  <a:gd name="T59" fmla="*/ 202 h 337"/>
                  <a:gd name="T60" fmla="*/ 198 w 320"/>
                  <a:gd name="T61" fmla="*/ 202 h 337"/>
                  <a:gd name="T62" fmla="*/ 199 w 320"/>
                  <a:gd name="T63" fmla="*/ 201 h 337"/>
                  <a:gd name="T64" fmla="*/ 200 w 320"/>
                  <a:gd name="T65" fmla="*/ 201 h 337"/>
                  <a:gd name="T66" fmla="*/ 201 w 320"/>
                  <a:gd name="T67" fmla="*/ 201 h 337"/>
                  <a:gd name="T68" fmla="*/ 210 w 320"/>
                  <a:gd name="T69" fmla="*/ 186 h 337"/>
                  <a:gd name="T70" fmla="*/ 210 w 320"/>
                  <a:gd name="T71" fmla="*/ 177 h 337"/>
                  <a:gd name="T72" fmla="*/ 188 w 320"/>
                  <a:gd name="T73" fmla="*/ 174 h 337"/>
                  <a:gd name="T74" fmla="*/ 81 w 320"/>
                  <a:gd name="T75" fmla="*/ 167 h 337"/>
                  <a:gd name="T76" fmla="*/ 188 w 320"/>
                  <a:gd name="T77" fmla="*/ 18 h 337"/>
                  <a:gd name="T78" fmla="*/ 210 w 320"/>
                  <a:gd name="T79" fmla="*/ 18 h 337"/>
                  <a:gd name="T80" fmla="*/ 204 w 320"/>
                  <a:gd name="T81" fmla="*/ 3 h 337"/>
                  <a:gd name="T82" fmla="*/ 143 w 320"/>
                  <a:gd name="T83" fmla="*/ 19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0" h="337">
                    <a:moveTo>
                      <a:pt x="237" y="337"/>
                    </a:moveTo>
                    <a:cubicBezTo>
                      <a:pt x="237" y="333"/>
                      <a:pt x="233" y="329"/>
                      <a:pt x="228" y="329"/>
                    </a:cubicBezTo>
                    <a:cubicBezTo>
                      <a:pt x="230" y="329"/>
                      <a:pt x="230" y="329"/>
                      <a:pt x="230" y="329"/>
                    </a:cubicBezTo>
                    <a:cubicBezTo>
                      <a:pt x="198" y="325"/>
                      <a:pt x="196" y="304"/>
                      <a:pt x="196" y="299"/>
                    </a:cubicBezTo>
                    <a:cubicBezTo>
                      <a:pt x="300" y="299"/>
                      <a:pt x="300" y="299"/>
                      <a:pt x="300" y="299"/>
                    </a:cubicBezTo>
                    <a:cubicBezTo>
                      <a:pt x="311" y="299"/>
                      <a:pt x="320" y="290"/>
                      <a:pt x="320" y="279"/>
                    </a:cubicBezTo>
                    <a:cubicBezTo>
                      <a:pt x="320" y="279"/>
                      <a:pt x="320" y="279"/>
                      <a:pt x="320" y="279"/>
                    </a:cubicBezTo>
                    <a:cubicBezTo>
                      <a:pt x="320" y="241"/>
                      <a:pt x="320" y="241"/>
                      <a:pt x="320" y="241"/>
                    </a:cubicBezTo>
                    <a:cubicBezTo>
                      <a:pt x="320" y="241"/>
                      <a:pt x="320" y="241"/>
                      <a:pt x="320" y="241"/>
                    </a:cubicBezTo>
                    <a:cubicBezTo>
                      <a:pt x="320" y="73"/>
                      <a:pt x="320" y="73"/>
                      <a:pt x="320" y="73"/>
                    </a:cubicBezTo>
                    <a:cubicBezTo>
                      <a:pt x="320" y="61"/>
                      <a:pt x="310" y="50"/>
                      <a:pt x="297" y="50"/>
                    </a:cubicBezTo>
                    <a:cubicBezTo>
                      <a:pt x="271" y="50"/>
                      <a:pt x="271" y="50"/>
                      <a:pt x="271" y="50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97" y="69"/>
                      <a:pt x="297" y="69"/>
                      <a:pt x="297" y="69"/>
                    </a:cubicBezTo>
                    <a:cubicBezTo>
                      <a:pt x="299" y="69"/>
                      <a:pt x="301" y="71"/>
                      <a:pt x="301" y="73"/>
                    </a:cubicBezTo>
                    <a:cubicBezTo>
                      <a:pt x="301" y="245"/>
                      <a:pt x="301" y="245"/>
                      <a:pt x="301" y="245"/>
                    </a:cubicBezTo>
                    <a:cubicBezTo>
                      <a:pt x="301" y="245"/>
                      <a:pt x="301" y="245"/>
                      <a:pt x="301" y="245"/>
                    </a:cubicBezTo>
                    <a:cubicBezTo>
                      <a:pt x="301" y="247"/>
                      <a:pt x="299" y="249"/>
                      <a:pt x="297" y="249"/>
                    </a:cubicBezTo>
                    <a:cubicBezTo>
                      <a:pt x="23" y="249"/>
                      <a:pt x="23" y="249"/>
                      <a:pt x="23" y="249"/>
                    </a:cubicBezTo>
                    <a:cubicBezTo>
                      <a:pt x="21" y="249"/>
                      <a:pt x="19" y="247"/>
                      <a:pt x="19" y="245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1"/>
                      <a:pt x="21" y="69"/>
                      <a:pt x="23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10" y="50"/>
                      <a:pt x="0" y="61"/>
                      <a:pt x="0" y="73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0" y="290"/>
                      <a:pt x="9" y="299"/>
                      <a:pt x="20" y="299"/>
                    </a:cubicBezTo>
                    <a:cubicBezTo>
                      <a:pt x="124" y="299"/>
                      <a:pt x="124" y="299"/>
                      <a:pt x="124" y="299"/>
                    </a:cubicBezTo>
                    <a:cubicBezTo>
                      <a:pt x="124" y="304"/>
                      <a:pt x="122" y="325"/>
                      <a:pt x="90" y="329"/>
                    </a:cubicBezTo>
                    <a:cubicBezTo>
                      <a:pt x="91" y="329"/>
                      <a:pt x="91" y="329"/>
                      <a:pt x="91" y="329"/>
                    </a:cubicBezTo>
                    <a:cubicBezTo>
                      <a:pt x="86" y="329"/>
                      <a:pt x="82" y="333"/>
                      <a:pt x="82" y="337"/>
                    </a:cubicBezTo>
                    <a:lnTo>
                      <a:pt x="237" y="337"/>
                    </a:lnTo>
                    <a:close/>
                    <a:moveTo>
                      <a:pt x="250" y="23"/>
                    </a:moveTo>
                    <a:cubicBezTo>
                      <a:pt x="198" y="23"/>
                      <a:pt x="198" y="23"/>
                      <a:pt x="198" y="23"/>
                    </a:cubicBezTo>
                    <a:cubicBezTo>
                      <a:pt x="190" y="23"/>
                      <a:pt x="183" y="30"/>
                      <a:pt x="183" y="38"/>
                    </a:cubicBezTo>
                    <a:cubicBezTo>
                      <a:pt x="183" y="150"/>
                      <a:pt x="183" y="150"/>
                      <a:pt x="183" y="150"/>
                    </a:cubicBezTo>
                    <a:cubicBezTo>
                      <a:pt x="183" y="158"/>
                      <a:pt x="190" y="165"/>
                      <a:pt x="198" y="165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8" y="165"/>
                      <a:pt x="265" y="158"/>
                      <a:pt x="265" y="150"/>
                    </a:cubicBezTo>
                    <a:cubicBezTo>
                      <a:pt x="265" y="119"/>
                      <a:pt x="265" y="119"/>
                      <a:pt x="265" y="119"/>
                    </a:cubicBezTo>
                    <a:cubicBezTo>
                      <a:pt x="265" y="51"/>
                      <a:pt x="265" y="51"/>
                      <a:pt x="265" y="51"/>
                    </a:cubicBezTo>
                    <a:cubicBezTo>
                      <a:pt x="265" y="38"/>
                      <a:pt x="265" y="38"/>
                      <a:pt x="265" y="38"/>
                    </a:cubicBezTo>
                    <a:cubicBezTo>
                      <a:pt x="265" y="30"/>
                      <a:pt x="258" y="23"/>
                      <a:pt x="250" y="23"/>
                    </a:cubicBezTo>
                    <a:close/>
                    <a:moveTo>
                      <a:pt x="224" y="158"/>
                    </a:moveTo>
                    <a:cubicBezTo>
                      <a:pt x="220" y="158"/>
                      <a:pt x="216" y="155"/>
                      <a:pt x="216" y="151"/>
                    </a:cubicBezTo>
                    <a:cubicBezTo>
                      <a:pt x="216" y="146"/>
                      <a:pt x="220" y="143"/>
                      <a:pt x="224" y="143"/>
                    </a:cubicBezTo>
                    <a:cubicBezTo>
                      <a:pt x="228" y="143"/>
                      <a:pt x="232" y="146"/>
                      <a:pt x="232" y="151"/>
                    </a:cubicBezTo>
                    <a:cubicBezTo>
                      <a:pt x="232" y="155"/>
                      <a:pt x="228" y="158"/>
                      <a:pt x="224" y="158"/>
                    </a:cubicBezTo>
                    <a:close/>
                    <a:moveTo>
                      <a:pt x="252" y="138"/>
                    </a:moveTo>
                    <a:cubicBezTo>
                      <a:pt x="196" y="138"/>
                      <a:pt x="196" y="138"/>
                      <a:pt x="196" y="138"/>
                    </a:cubicBezTo>
                    <a:cubicBezTo>
                      <a:pt x="196" y="39"/>
                      <a:pt x="196" y="39"/>
                      <a:pt x="196" y="39"/>
                    </a:cubicBezTo>
                    <a:cubicBezTo>
                      <a:pt x="252" y="39"/>
                      <a:pt x="252" y="39"/>
                      <a:pt x="252" y="39"/>
                    </a:cubicBezTo>
                    <a:lnTo>
                      <a:pt x="252" y="138"/>
                    </a:lnTo>
                    <a:close/>
                    <a:moveTo>
                      <a:pt x="204" y="3"/>
                    </a:moveTo>
                    <a:cubicBezTo>
                      <a:pt x="201" y="1"/>
                      <a:pt x="197" y="0"/>
                      <a:pt x="19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0" y="0"/>
                      <a:pt x="76" y="1"/>
                      <a:pt x="73" y="3"/>
                    </a:cubicBezTo>
                    <a:cubicBezTo>
                      <a:pt x="69" y="6"/>
                      <a:pt x="67" y="11"/>
                      <a:pt x="67" y="16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7" y="186"/>
                      <a:pt x="67" y="186"/>
                      <a:pt x="67" y="186"/>
                    </a:cubicBezTo>
                    <a:cubicBezTo>
                      <a:pt x="67" y="191"/>
                      <a:pt x="69" y="195"/>
                      <a:pt x="72" y="198"/>
                    </a:cubicBezTo>
                    <a:cubicBezTo>
                      <a:pt x="72" y="198"/>
                      <a:pt x="72" y="198"/>
                      <a:pt x="72" y="198"/>
                    </a:cubicBezTo>
                    <a:cubicBezTo>
                      <a:pt x="74" y="199"/>
                      <a:pt x="75" y="200"/>
                      <a:pt x="76" y="201"/>
                    </a:cubicBezTo>
                    <a:cubicBezTo>
                      <a:pt x="76" y="201"/>
                      <a:pt x="76" y="201"/>
                      <a:pt x="76" y="201"/>
                    </a:cubicBezTo>
                    <a:cubicBezTo>
                      <a:pt x="76" y="201"/>
                      <a:pt x="77" y="201"/>
                      <a:pt x="77" y="201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201"/>
                      <a:pt x="77" y="201"/>
                      <a:pt x="78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1"/>
                      <a:pt x="78" y="201"/>
                      <a:pt x="78" y="201"/>
                    </a:cubicBezTo>
                    <a:cubicBezTo>
                      <a:pt x="78" y="201"/>
                      <a:pt x="78" y="202"/>
                      <a:pt x="79" y="20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79" y="202"/>
                      <a:pt x="80" y="202"/>
                      <a:pt x="80" y="202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1" y="202"/>
                      <a:pt x="82" y="202"/>
                      <a:pt x="83" y="202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94" y="202"/>
                      <a:pt x="194" y="202"/>
                      <a:pt x="194" y="202"/>
                    </a:cubicBezTo>
                    <a:cubicBezTo>
                      <a:pt x="195" y="202"/>
                      <a:pt x="196" y="202"/>
                      <a:pt x="197" y="202"/>
                    </a:cubicBezTo>
                    <a:cubicBezTo>
                      <a:pt x="197" y="202"/>
                      <a:pt x="197" y="202"/>
                      <a:pt x="197" y="202"/>
                    </a:cubicBezTo>
                    <a:cubicBezTo>
                      <a:pt x="197" y="202"/>
                      <a:pt x="197" y="202"/>
                      <a:pt x="197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8" y="202"/>
                      <a:pt x="198" y="202"/>
                      <a:pt x="198" y="202"/>
                    </a:cubicBezTo>
                    <a:cubicBezTo>
                      <a:pt x="199" y="202"/>
                      <a:pt x="199" y="201"/>
                      <a:pt x="199" y="201"/>
                    </a:cubicBezTo>
                    <a:cubicBezTo>
                      <a:pt x="199" y="201"/>
                      <a:pt x="199" y="201"/>
                      <a:pt x="199" y="201"/>
                    </a:cubicBezTo>
                    <a:cubicBezTo>
                      <a:pt x="199" y="201"/>
                      <a:pt x="199" y="201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cubicBezTo>
                      <a:pt x="200" y="201"/>
                      <a:pt x="201" y="201"/>
                      <a:pt x="201" y="201"/>
                    </a:cubicBezTo>
                    <a:cubicBezTo>
                      <a:pt x="201" y="201"/>
                      <a:pt x="201" y="201"/>
                      <a:pt x="201" y="201"/>
                    </a:cubicBezTo>
                    <a:cubicBezTo>
                      <a:pt x="202" y="200"/>
                      <a:pt x="203" y="199"/>
                      <a:pt x="205" y="198"/>
                    </a:cubicBezTo>
                    <a:cubicBezTo>
                      <a:pt x="205" y="198"/>
                      <a:pt x="205" y="198"/>
                      <a:pt x="205" y="198"/>
                    </a:cubicBezTo>
                    <a:cubicBezTo>
                      <a:pt x="208" y="195"/>
                      <a:pt x="210" y="191"/>
                      <a:pt x="210" y="186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84"/>
                      <a:pt x="210" y="184"/>
                      <a:pt x="210" y="184"/>
                    </a:cubicBezTo>
                    <a:cubicBezTo>
                      <a:pt x="210" y="177"/>
                      <a:pt x="210" y="177"/>
                      <a:pt x="210" y="177"/>
                    </a:cubicBezTo>
                    <a:cubicBezTo>
                      <a:pt x="210" y="177"/>
                      <a:pt x="210" y="177"/>
                      <a:pt x="210" y="177"/>
                    </a:cubicBezTo>
                    <a:cubicBezTo>
                      <a:pt x="210" y="174"/>
                      <a:pt x="210" y="174"/>
                      <a:pt x="210" y="174"/>
                    </a:cubicBezTo>
                    <a:cubicBezTo>
                      <a:pt x="188" y="174"/>
                      <a:pt x="188" y="174"/>
                      <a:pt x="188" y="174"/>
                    </a:cubicBezTo>
                    <a:cubicBezTo>
                      <a:pt x="187" y="174"/>
                      <a:pt x="187" y="174"/>
                      <a:pt x="187" y="174"/>
                    </a:cubicBezTo>
                    <a:cubicBezTo>
                      <a:pt x="89" y="174"/>
                      <a:pt x="89" y="174"/>
                      <a:pt x="89" y="174"/>
                    </a:cubicBezTo>
                    <a:cubicBezTo>
                      <a:pt x="85" y="174"/>
                      <a:pt x="81" y="171"/>
                      <a:pt x="81" y="167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1" y="21"/>
                      <a:pt x="85" y="18"/>
                      <a:pt x="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9" y="18"/>
                      <a:pt x="189" y="18"/>
                      <a:pt x="189" y="18"/>
                    </a:cubicBezTo>
                    <a:cubicBezTo>
                      <a:pt x="210" y="18"/>
                      <a:pt x="210" y="18"/>
                      <a:pt x="210" y="18"/>
                    </a:cubicBezTo>
                    <a:cubicBezTo>
                      <a:pt x="210" y="18"/>
                      <a:pt x="210" y="18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10" y="11"/>
                      <a:pt x="208" y="6"/>
                      <a:pt x="204" y="3"/>
                    </a:cubicBezTo>
                    <a:close/>
                    <a:moveTo>
                      <a:pt x="143" y="181"/>
                    </a:moveTo>
                    <a:cubicBezTo>
                      <a:pt x="147" y="181"/>
                      <a:pt x="150" y="184"/>
                      <a:pt x="150" y="188"/>
                    </a:cubicBezTo>
                    <a:cubicBezTo>
                      <a:pt x="150" y="193"/>
                      <a:pt x="147" y="196"/>
                      <a:pt x="143" y="196"/>
                    </a:cubicBezTo>
                    <a:cubicBezTo>
                      <a:pt x="139" y="196"/>
                      <a:pt x="135" y="193"/>
                      <a:pt x="135" y="188"/>
                    </a:cubicBezTo>
                    <a:cubicBezTo>
                      <a:pt x="135" y="184"/>
                      <a:pt x="139" y="181"/>
                      <a:pt x="143" y="1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6BE2F52-7C05-471D-8B34-00BB60A4EECE}"/>
                </a:ext>
              </a:extLst>
            </p:cNvPr>
            <p:cNvSpPr txBox="1"/>
            <p:nvPr/>
          </p:nvSpPr>
          <p:spPr>
            <a:xfrm>
              <a:off x="5656538" y="5332730"/>
              <a:ext cx="1026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All of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your Data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F4A2FC4-26D9-4F68-8722-01396E96A7EA}"/>
                </a:ext>
              </a:extLst>
            </p:cNvPr>
            <p:cNvCxnSpPr/>
            <p:nvPr/>
          </p:nvCxnSpPr>
          <p:spPr>
            <a:xfrm flipH="1">
              <a:off x="6178450" y="2208848"/>
              <a:ext cx="1370" cy="1563052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4478CB0-B15B-40E7-8F1F-02199926DD56}"/>
              </a:ext>
            </a:extLst>
          </p:cNvPr>
          <p:cNvGrpSpPr/>
          <p:nvPr/>
        </p:nvGrpSpPr>
        <p:grpSpPr>
          <a:xfrm>
            <a:off x="6528911" y="2677812"/>
            <a:ext cx="2155912" cy="3726755"/>
            <a:chOff x="6610350" y="2190750"/>
            <a:chExt cx="2155912" cy="3726755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6218C2F-1B64-4C26-82EB-838B83FF00C8}"/>
                </a:ext>
              </a:extLst>
            </p:cNvPr>
            <p:cNvGrpSpPr/>
            <p:nvPr/>
          </p:nvGrpSpPr>
          <p:grpSpPr>
            <a:xfrm>
              <a:off x="7454987" y="3863974"/>
              <a:ext cx="1311275" cy="1311275"/>
              <a:chOff x="7739276" y="3461126"/>
              <a:chExt cx="1311275" cy="1311275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FEEFAC6-D3B9-475D-93C4-0C41FF0E7F57}"/>
                  </a:ext>
                </a:extLst>
              </p:cNvPr>
              <p:cNvSpPr/>
              <p:nvPr/>
            </p:nvSpPr>
            <p:spPr>
              <a:xfrm>
                <a:off x="7739276" y="3461126"/>
                <a:ext cx="1311275" cy="1311275"/>
              </a:xfrm>
              <a:prstGeom prst="ellipse">
                <a:avLst/>
              </a:prstGeom>
              <a:solidFill>
                <a:srgbClr val="166FA6"/>
              </a:solidFill>
              <a:ln w="38100">
                <a:solidFill>
                  <a:schemeClr val="bg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endParaRPr lang="en-US" sz="1400" kern="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3AA69E7-F467-4E9C-ACEC-EAFABA0AFDC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003782" y="3841578"/>
                <a:ext cx="820363" cy="550370"/>
                <a:chOff x="4879" y="1279"/>
                <a:chExt cx="711" cy="477"/>
              </a:xfrm>
              <a:solidFill>
                <a:schemeClr val="bg1"/>
              </a:solidFill>
            </p:grpSpPr>
            <p:sp>
              <p:nvSpPr>
                <p:cNvPr id="234" name="Freeform 5">
                  <a:extLst>
                    <a:ext uri="{FF2B5EF4-FFF2-40B4-BE49-F238E27FC236}">
                      <a16:creationId xmlns:a16="http://schemas.microsoft.com/office/drawing/2014/main" id="{94263AE2-7B72-4702-849A-C087E94A4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0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Freeform 6">
                  <a:extLst>
                    <a:ext uri="{FF2B5EF4-FFF2-40B4-BE49-F238E27FC236}">
                      <a16:creationId xmlns:a16="http://schemas.microsoft.com/office/drawing/2014/main" id="{267397A3-8410-4770-839F-2A7AC10B3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4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Freeform 7">
                  <a:extLst>
                    <a:ext uri="{FF2B5EF4-FFF2-40B4-BE49-F238E27FC236}">
                      <a16:creationId xmlns:a16="http://schemas.microsoft.com/office/drawing/2014/main" id="{4BB4BDC0-14AB-4B29-9670-4509BEBA93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310"/>
                  <a:ext cx="295" cy="400"/>
                </a:xfrm>
                <a:custGeom>
                  <a:avLst/>
                  <a:gdLst>
                    <a:gd name="T0" fmla="*/ 113 w 166"/>
                    <a:gd name="T1" fmla="*/ 208 h 224"/>
                    <a:gd name="T2" fmla="*/ 139 w 166"/>
                    <a:gd name="T3" fmla="*/ 158 h 224"/>
                    <a:gd name="T4" fmla="*/ 166 w 166"/>
                    <a:gd name="T5" fmla="*/ 141 h 224"/>
                    <a:gd name="T6" fmla="*/ 141 w 166"/>
                    <a:gd name="T7" fmla="*/ 125 h 224"/>
                    <a:gd name="T8" fmla="*/ 162 w 166"/>
                    <a:gd name="T9" fmla="*/ 65 h 224"/>
                    <a:gd name="T10" fmla="*/ 104 w 166"/>
                    <a:gd name="T11" fmla="*/ 0 h 224"/>
                    <a:gd name="T12" fmla="*/ 46 w 166"/>
                    <a:gd name="T13" fmla="*/ 65 h 224"/>
                    <a:gd name="T14" fmla="*/ 66 w 166"/>
                    <a:gd name="T15" fmla="*/ 124 h 224"/>
                    <a:gd name="T16" fmla="*/ 22 w 166"/>
                    <a:gd name="T17" fmla="*/ 151 h 224"/>
                    <a:gd name="T18" fmla="*/ 0 w 166"/>
                    <a:gd name="T19" fmla="*/ 194 h 224"/>
                    <a:gd name="T20" fmla="*/ 0 w 166"/>
                    <a:gd name="T21" fmla="*/ 207 h 224"/>
                    <a:gd name="T22" fmla="*/ 16 w 166"/>
                    <a:gd name="T23" fmla="*/ 224 h 224"/>
                    <a:gd name="T24" fmla="*/ 113 w 166"/>
                    <a:gd name="T25" fmla="*/ 224 h 224"/>
                    <a:gd name="T26" fmla="*/ 113 w 166"/>
                    <a:gd name="T27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6" h="224">
                      <a:moveTo>
                        <a:pt x="113" y="208"/>
                      </a:moveTo>
                      <a:cubicBezTo>
                        <a:pt x="113" y="188"/>
                        <a:pt x="123" y="168"/>
                        <a:pt x="139" y="158"/>
                      </a:cubicBezTo>
                      <a:cubicBezTo>
                        <a:pt x="150" y="151"/>
                        <a:pt x="159" y="145"/>
                        <a:pt x="166" y="141"/>
                      </a:cubicBezTo>
                      <a:cubicBezTo>
                        <a:pt x="155" y="134"/>
                        <a:pt x="147" y="129"/>
                        <a:pt x="141" y="125"/>
                      </a:cubicBezTo>
                      <a:cubicBezTo>
                        <a:pt x="154" y="110"/>
                        <a:pt x="162" y="87"/>
                        <a:pt x="162" y="65"/>
                      </a:cubicBezTo>
                      <a:cubicBezTo>
                        <a:pt x="162" y="27"/>
                        <a:pt x="138" y="0"/>
                        <a:pt x="104" y="0"/>
                      </a:cubicBezTo>
                      <a:cubicBezTo>
                        <a:pt x="71" y="0"/>
                        <a:pt x="46" y="27"/>
                        <a:pt x="46" y="65"/>
                      </a:cubicBezTo>
                      <a:cubicBezTo>
                        <a:pt x="46" y="87"/>
                        <a:pt x="54" y="109"/>
                        <a:pt x="66" y="124"/>
                      </a:cubicBezTo>
                      <a:cubicBezTo>
                        <a:pt x="58" y="129"/>
                        <a:pt x="44" y="137"/>
                        <a:pt x="22" y="151"/>
                      </a:cubicBezTo>
                      <a:cubicBezTo>
                        <a:pt x="8" y="160"/>
                        <a:pt x="0" y="176"/>
                        <a:pt x="0" y="194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6"/>
                        <a:pt x="7" y="224"/>
                        <a:pt x="16" y="224"/>
                      </a:cubicBezTo>
                      <a:cubicBezTo>
                        <a:pt x="113" y="224"/>
                        <a:pt x="113" y="224"/>
                        <a:pt x="113" y="224"/>
                      </a:cubicBezTo>
                      <a:lnTo>
                        <a:pt x="113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Freeform 8">
                  <a:extLst>
                    <a:ext uri="{FF2B5EF4-FFF2-40B4-BE49-F238E27FC236}">
                      <a16:creationId xmlns:a16="http://schemas.microsoft.com/office/drawing/2014/main" id="{2244446C-447F-4590-B912-B8C6F47F0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0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Freeform 9">
                  <a:extLst>
                    <a:ext uri="{FF2B5EF4-FFF2-40B4-BE49-F238E27FC236}">
                      <a16:creationId xmlns:a16="http://schemas.microsoft.com/office/drawing/2014/main" id="{B361ED86-34AE-4193-8B49-352240EDF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44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Freeform 10">
                  <a:extLst>
                    <a:ext uri="{FF2B5EF4-FFF2-40B4-BE49-F238E27FC236}">
                      <a16:creationId xmlns:a16="http://schemas.microsoft.com/office/drawing/2014/main" id="{A8A0C745-AF53-40C2-BCF6-D9D7E52E1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" y="1279"/>
                  <a:ext cx="437" cy="477"/>
                </a:xfrm>
                <a:custGeom>
                  <a:avLst/>
                  <a:gdLst>
                    <a:gd name="T0" fmla="*/ 226 w 246"/>
                    <a:gd name="T1" fmla="*/ 267 h 267"/>
                    <a:gd name="T2" fmla="*/ 20 w 246"/>
                    <a:gd name="T3" fmla="*/ 267 h 267"/>
                    <a:gd name="T4" fmla="*/ 0 w 246"/>
                    <a:gd name="T5" fmla="*/ 247 h 267"/>
                    <a:gd name="T6" fmla="*/ 0 w 246"/>
                    <a:gd name="T7" fmla="*/ 231 h 267"/>
                    <a:gd name="T8" fmla="*/ 27 w 246"/>
                    <a:gd name="T9" fmla="*/ 181 h 267"/>
                    <a:gd name="T10" fmla="*/ 79 w 246"/>
                    <a:gd name="T11" fmla="*/ 149 h 267"/>
                    <a:gd name="T12" fmla="*/ 56 w 246"/>
                    <a:gd name="T13" fmla="*/ 78 h 267"/>
                    <a:gd name="T14" fmla="*/ 125 w 246"/>
                    <a:gd name="T15" fmla="*/ 0 h 267"/>
                    <a:gd name="T16" fmla="*/ 193 w 246"/>
                    <a:gd name="T17" fmla="*/ 78 h 267"/>
                    <a:gd name="T18" fmla="*/ 169 w 246"/>
                    <a:gd name="T19" fmla="*/ 150 h 267"/>
                    <a:gd name="T20" fmla="*/ 218 w 246"/>
                    <a:gd name="T21" fmla="*/ 180 h 267"/>
                    <a:gd name="T22" fmla="*/ 218 w 246"/>
                    <a:gd name="T23" fmla="*/ 180 h 267"/>
                    <a:gd name="T24" fmla="*/ 245 w 246"/>
                    <a:gd name="T25" fmla="*/ 231 h 267"/>
                    <a:gd name="T26" fmla="*/ 245 w 246"/>
                    <a:gd name="T27" fmla="*/ 247 h 267"/>
                    <a:gd name="T28" fmla="*/ 226 w 246"/>
                    <a:gd name="T2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267">
                      <a:moveTo>
                        <a:pt x="226" y="267"/>
                      </a:moveTo>
                      <a:cubicBezTo>
                        <a:pt x="20" y="267"/>
                        <a:pt x="20" y="267"/>
                        <a:pt x="20" y="267"/>
                      </a:cubicBezTo>
                      <a:cubicBezTo>
                        <a:pt x="9" y="267"/>
                        <a:pt x="0" y="258"/>
                        <a:pt x="0" y="247"/>
                      </a:cubicBez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0" y="211"/>
                        <a:pt x="10" y="191"/>
                        <a:pt x="27" y="181"/>
                      </a:cubicBezTo>
                      <a:cubicBezTo>
                        <a:pt x="53" y="164"/>
                        <a:pt x="69" y="154"/>
                        <a:pt x="79" y="149"/>
                      </a:cubicBezTo>
                      <a:cubicBezTo>
                        <a:pt x="65" y="130"/>
                        <a:pt x="56" y="104"/>
                        <a:pt x="56" y="78"/>
                      </a:cubicBezTo>
                      <a:cubicBezTo>
                        <a:pt x="56" y="33"/>
                        <a:pt x="85" y="0"/>
                        <a:pt x="125" y="0"/>
                      </a:cubicBezTo>
                      <a:cubicBezTo>
                        <a:pt x="165" y="0"/>
                        <a:pt x="193" y="33"/>
                        <a:pt x="193" y="78"/>
                      </a:cubicBezTo>
                      <a:cubicBezTo>
                        <a:pt x="193" y="105"/>
                        <a:pt x="184" y="131"/>
                        <a:pt x="169" y="150"/>
                      </a:cubicBezTo>
                      <a:cubicBezTo>
                        <a:pt x="178" y="155"/>
                        <a:pt x="193" y="165"/>
                        <a:pt x="218" y="180"/>
                      </a:cubicBez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35" y="191"/>
                        <a:pt x="245" y="210"/>
                        <a:pt x="245" y="231"/>
                      </a:cubicBezTo>
                      <a:cubicBezTo>
                        <a:pt x="245" y="247"/>
                        <a:pt x="245" y="247"/>
                        <a:pt x="245" y="247"/>
                      </a:cubicBezTo>
                      <a:cubicBezTo>
                        <a:pt x="246" y="258"/>
                        <a:pt x="237" y="267"/>
                        <a:pt x="226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4A22130-98E5-4DE1-8A12-404DA15EBCDB}"/>
                </a:ext>
              </a:extLst>
            </p:cNvPr>
            <p:cNvSpPr txBox="1"/>
            <p:nvPr/>
          </p:nvSpPr>
          <p:spPr>
            <a:xfrm>
              <a:off x="7561435" y="5332730"/>
              <a:ext cx="1098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All of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your Users</a:t>
              </a:r>
            </a:p>
          </p:txBody>
        </p: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DB21E869-F7A4-46D9-AE5E-BB5EBB22EE71}"/>
                </a:ext>
              </a:extLst>
            </p:cNvPr>
            <p:cNvCxnSpPr/>
            <p:nvPr/>
          </p:nvCxnSpPr>
          <p:spPr>
            <a:xfrm>
              <a:off x="6610350" y="2190750"/>
              <a:ext cx="1266825" cy="1552575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FC5BADC-5F8C-449A-82B1-FAFE4954432B}"/>
              </a:ext>
            </a:extLst>
          </p:cNvPr>
          <p:cNvGrpSpPr/>
          <p:nvPr/>
        </p:nvGrpSpPr>
        <p:grpSpPr>
          <a:xfrm>
            <a:off x="6959441" y="2475882"/>
            <a:ext cx="3767286" cy="3928685"/>
            <a:chOff x="7040880" y="1988820"/>
            <a:chExt cx="3767286" cy="3928685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9B09540-0FB0-4B5F-9028-A08835630A14}"/>
                </a:ext>
              </a:extLst>
            </p:cNvPr>
            <p:cNvSpPr txBox="1"/>
            <p:nvPr/>
          </p:nvSpPr>
          <p:spPr>
            <a:xfrm>
              <a:off x="9482162" y="5332730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Pay only for </a:t>
              </a:r>
              <a:b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</a:br>
              <a:r>
                <a:rPr lang="en-US" sz="1600" b="1" kern="0" dirty="0">
                  <a:solidFill>
                    <a:schemeClr val="accent1"/>
                  </a:solidFill>
                  <a:ea typeface="Meiryo" charset="-128"/>
                  <a:cs typeface="Meiryo" charset="-128"/>
                  <a:sym typeface="Arial"/>
                </a:rPr>
                <a:t>what you use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ECEDFD8-D3DE-4147-927E-CECC8A01B505}"/>
                </a:ext>
              </a:extLst>
            </p:cNvPr>
            <p:cNvGrpSpPr/>
            <p:nvPr/>
          </p:nvGrpSpPr>
          <p:grpSpPr>
            <a:xfrm>
              <a:off x="9489527" y="3863974"/>
              <a:ext cx="1311275" cy="1311275"/>
              <a:chOff x="9489527" y="3870701"/>
              <a:chExt cx="1311275" cy="1311275"/>
            </a:xfrm>
          </p:grpSpPr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A8826E5-D6F7-4F31-BF10-0D37DFD766DA}"/>
                  </a:ext>
                </a:extLst>
              </p:cNvPr>
              <p:cNvGrpSpPr/>
              <p:nvPr/>
            </p:nvGrpSpPr>
            <p:grpSpPr>
              <a:xfrm>
                <a:off x="9489527" y="3870701"/>
                <a:ext cx="1311275" cy="1311275"/>
                <a:chOff x="7739276" y="3461126"/>
                <a:chExt cx="1311275" cy="1311275"/>
              </a:xfrm>
            </p:grpSpPr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8C832B9E-6F8E-412E-968B-A44EA209573D}"/>
                    </a:ext>
                  </a:extLst>
                </p:cNvPr>
                <p:cNvSpPr/>
                <p:nvPr/>
              </p:nvSpPr>
              <p:spPr>
                <a:xfrm>
                  <a:off x="7739276" y="3461126"/>
                  <a:ext cx="1311275" cy="1311275"/>
                </a:xfrm>
                <a:prstGeom prst="ellipse">
                  <a:avLst/>
                </a:prstGeom>
                <a:solidFill>
                  <a:srgbClr val="55D7E5"/>
                </a:solidFill>
                <a:ln w="38100">
                  <a:solidFill>
                    <a:schemeClr val="bg1"/>
                  </a:solidFill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endParaRPr lang="en-US" sz="1400" kern="0" dirty="0" err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13AA8F0C-3DB0-4E6D-A017-E20586A98F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418000" y="4037713"/>
                  <a:ext cx="406143" cy="41537"/>
                  <a:chOff x="5238" y="1449"/>
                  <a:chExt cx="352" cy="36"/>
                </a:xfrm>
                <a:solidFill>
                  <a:schemeClr val="bg1"/>
                </a:solidFill>
              </p:grpSpPr>
              <p:sp>
                <p:nvSpPr>
                  <p:cNvPr id="251" name="Freeform 5">
                    <a:extLst>
                      <a:ext uri="{FF2B5EF4-FFF2-40B4-BE49-F238E27FC236}">
                        <a16:creationId xmlns:a16="http://schemas.microsoft.com/office/drawing/2014/main" id="{B1F018E4-F9BC-444D-89B6-67E831E177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0" y="14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" name="Freeform 6">
                    <a:extLst>
                      <a:ext uri="{FF2B5EF4-FFF2-40B4-BE49-F238E27FC236}">
                        <a16:creationId xmlns:a16="http://schemas.microsoft.com/office/drawing/2014/main" id="{C47EEA65-2CAA-404F-9A22-AD183A76D0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8" y="148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" name="Freeform 8">
                    <a:extLst>
                      <a:ext uri="{FF2B5EF4-FFF2-40B4-BE49-F238E27FC236}">
                        <a16:creationId xmlns:a16="http://schemas.microsoft.com/office/drawing/2014/main" id="{7C601499-8345-4583-A50C-A55205303A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90" y="144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" name="Freeform 9">
                    <a:extLst>
                      <a:ext uri="{FF2B5EF4-FFF2-40B4-BE49-F238E27FC236}">
                        <a16:creationId xmlns:a16="http://schemas.microsoft.com/office/drawing/2014/main" id="{3DE45FAA-3D1D-477B-B44F-40C94340CF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08" y="144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67B6DD50-A847-4F10-AEA2-CBB113B596BE}"/>
                  </a:ext>
                </a:extLst>
              </p:cNvPr>
              <p:cNvGrpSpPr/>
              <p:nvPr/>
            </p:nvGrpSpPr>
            <p:grpSpPr>
              <a:xfrm>
                <a:off x="9695610" y="4161865"/>
                <a:ext cx="897277" cy="771712"/>
                <a:chOff x="9529763" y="1225549"/>
                <a:chExt cx="1587390" cy="1365251"/>
              </a:xfrm>
            </p:grpSpPr>
            <p:sp>
              <p:nvSpPr>
                <p:cNvPr id="246" name="Freeform 5">
                  <a:extLst>
                    <a:ext uri="{FF2B5EF4-FFF2-40B4-BE49-F238E27FC236}">
                      <a16:creationId xmlns:a16="http://schemas.microsoft.com/office/drawing/2014/main" id="{EDB5EE67-7B81-4D23-A674-BD0F729A3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29763" y="1687912"/>
                  <a:ext cx="782093" cy="902888"/>
                </a:xfrm>
                <a:custGeom>
                  <a:avLst/>
                  <a:gdLst>
                    <a:gd name="T0" fmla="*/ 1229 w 1299"/>
                    <a:gd name="T1" fmla="*/ 316 h 1498"/>
                    <a:gd name="T2" fmla="*/ 56 w 1299"/>
                    <a:gd name="T3" fmla="*/ 2 h 1498"/>
                    <a:gd name="T4" fmla="*/ 40 w 1299"/>
                    <a:gd name="T5" fmla="*/ 0 h 1498"/>
                    <a:gd name="T6" fmla="*/ 0 w 1299"/>
                    <a:gd name="T7" fmla="*/ 45 h 1498"/>
                    <a:gd name="T8" fmla="*/ 0 w 1299"/>
                    <a:gd name="T9" fmla="*/ 1084 h 1498"/>
                    <a:gd name="T10" fmla="*/ 70 w 1299"/>
                    <a:gd name="T11" fmla="*/ 1175 h 1498"/>
                    <a:gd name="T12" fmla="*/ 1243 w 1299"/>
                    <a:gd name="T13" fmla="*/ 1490 h 1498"/>
                    <a:gd name="T14" fmla="*/ 1299 w 1299"/>
                    <a:gd name="T15" fmla="*/ 1447 h 1498"/>
                    <a:gd name="T16" fmla="*/ 1299 w 1299"/>
                    <a:gd name="T17" fmla="*/ 408 h 1498"/>
                    <a:gd name="T18" fmla="*/ 1229 w 1299"/>
                    <a:gd name="T19" fmla="*/ 316 h 1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9" h="1498">
                      <a:moveTo>
                        <a:pt x="1229" y="316"/>
                      </a:move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0" y="1"/>
                        <a:pt x="45" y="0"/>
                        <a:pt x="40" y="0"/>
                      </a:cubicBezTo>
                      <a:cubicBezTo>
                        <a:pt x="16" y="0"/>
                        <a:pt x="0" y="18"/>
                        <a:pt x="0" y="45"/>
                      </a:cubicBezTo>
                      <a:cubicBezTo>
                        <a:pt x="0" y="1084"/>
                        <a:pt x="0" y="1084"/>
                        <a:pt x="0" y="1084"/>
                      </a:cubicBezTo>
                      <a:cubicBezTo>
                        <a:pt x="0" y="1123"/>
                        <a:pt x="32" y="1165"/>
                        <a:pt x="70" y="1175"/>
                      </a:cubicBezTo>
                      <a:cubicBezTo>
                        <a:pt x="1243" y="1490"/>
                        <a:pt x="1243" y="1490"/>
                        <a:pt x="1243" y="1490"/>
                      </a:cubicBezTo>
                      <a:cubicBezTo>
                        <a:pt x="1275" y="1498"/>
                        <a:pt x="1299" y="1480"/>
                        <a:pt x="1299" y="1447"/>
                      </a:cubicBezTo>
                      <a:cubicBezTo>
                        <a:pt x="1299" y="408"/>
                        <a:pt x="1299" y="408"/>
                        <a:pt x="1299" y="408"/>
                      </a:cubicBezTo>
                      <a:cubicBezTo>
                        <a:pt x="1299" y="369"/>
                        <a:pt x="1267" y="327"/>
                        <a:pt x="1229" y="31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Freeform 6">
                  <a:extLst>
                    <a:ext uri="{FF2B5EF4-FFF2-40B4-BE49-F238E27FC236}">
                      <a16:creationId xmlns:a16="http://schemas.microsoft.com/office/drawing/2014/main" id="{B66DB7ED-483C-4A08-9415-5159504F2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8559" y="1657884"/>
                  <a:ext cx="1100117" cy="740122"/>
                </a:xfrm>
                <a:custGeom>
                  <a:avLst/>
                  <a:gdLst>
                    <a:gd name="T0" fmla="*/ 1733 w 1827"/>
                    <a:gd name="T1" fmla="*/ 0 h 1228"/>
                    <a:gd name="T2" fmla="*/ 0 w 1827"/>
                    <a:gd name="T3" fmla="*/ 0 h 1228"/>
                    <a:gd name="T4" fmla="*/ 334 w 1827"/>
                    <a:gd name="T5" fmla="*/ 90 h 1228"/>
                    <a:gd name="T6" fmla="*/ 545 w 1827"/>
                    <a:gd name="T7" fmla="*/ 146 h 1228"/>
                    <a:gd name="T8" fmla="*/ 1558 w 1827"/>
                    <a:gd name="T9" fmla="*/ 146 h 1228"/>
                    <a:gd name="T10" fmla="*/ 1643 w 1827"/>
                    <a:gd name="T11" fmla="*/ 231 h 1228"/>
                    <a:gd name="T12" fmla="*/ 1643 w 1827"/>
                    <a:gd name="T13" fmla="*/ 581 h 1228"/>
                    <a:gd name="T14" fmla="*/ 1275 w 1827"/>
                    <a:gd name="T15" fmla="*/ 581 h 1228"/>
                    <a:gd name="T16" fmla="*/ 1275 w 1827"/>
                    <a:gd name="T17" fmla="*/ 796 h 1228"/>
                    <a:gd name="T18" fmla="*/ 1643 w 1827"/>
                    <a:gd name="T19" fmla="*/ 796 h 1228"/>
                    <a:gd name="T20" fmla="*/ 1643 w 1827"/>
                    <a:gd name="T21" fmla="*/ 853 h 1228"/>
                    <a:gd name="T22" fmla="*/ 1275 w 1827"/>
                    <a:gd name="T23" fmla="*/ 853 h 1228"/>
                    <a:gd name="T24" fmla="*/ 1275 w 1827"/>
                    <a:gd name="T25" fmla="*/ 1134 h 1228"/>
                    <a:gd name="T26" fmla="*/ 1275 w 1827"/>
                    <a:gd name="T27" fmla="*/ 1139 h 1228"/>
                    <a:gd name="T28" fmla="*/ 1275 w 1827"/>
                    <a:gd name="T29" fmla="*/ 1228 h 1228"/>
                    <a:gd name="T30" fmla="*/ 1733 w 1827"/>
                    <a:gd name="T31" fmla="*/ 1228 h 1228"/>
                    <a:gd name="T32" fmla="*/ 1827 w 1827"/>
                    <a:gd name="T33" fmla="*/ 1134 h 1228"/>
                    <a:gd name="T34" fmla="*/ 1827 w 1827"/>
                    <a:gd name="T35" fmla="*/ 95 h 1228"/>
                    <a:gd name="T36" fmla="*/ 1733 w 1827"/>
                    <a:gd name="T37" fmla="*/ 0 h 1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27" h="1228">
                      <a:moveTo>
                        <a:pt x="173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34" y="90"/>
                        <a:pt x="334" y="90"/>
                        <a:pt x="334" y="90"/>
                      </a:cubicBezTo>
                      <a:cubicBezTo>
                        <a:pt x="545" y="146"/>
                        <a:pt x="545" y="146"/>
                        <a:pt x="545" y="146"/>
                      </a:cubicBezTo>
                      <a:cubicBezTo>
                        <a:pt x="1558" y="146"/>
                        <a:pt x="1558" y="146"/>
                        <a:pt x="1558" y="146"/>
                      </a:cubicBezTo>
                      <a:cubicBezTo>
                        <a:pt x="1605" y="146"/>
                        <a:pt x="1643" y="185"/>
                        <a:pt x="1643" y="231"/>
                      </a:cubicBezTo>
                      <a:cubicBezTo>
                        <a:pt x="1643" y="581"/>
                        <a:pt x="1643" y="581"/>
                        <a:pt x="1643" y="581"/>
                      </a:cubicBezTo>
                      <a:cubicBezTo>
                        <a:pt x="1275" y="581"/>
                        <a:pt x="1275" y="581"/>
                        <a:pt x="1275" y="581"/>
                      </a:cubicBezTo>
                      <a:cubicBezTo>
                        <a:pt x="1275" y="796"/>
                        <a:pt x="1275" y="796"/>
                        <a:pt x="1275" y="796"/>
                      </a:cubicBezTo>
                      <a:cubicBezTo>
                        <a:pt x="1643" y="796"/>
                        <a:pt x="1643" y="796"/>
                        <a:pt x="1643" y="796"/>
                      </a:cubicBezTo>
                      <a:cubicBezTo>
                        <a:pt x="1643" y="853"/>
                        <a:pt x="1643" y="853"/>
                        <a:pt x="1643" y="853"/>
                      </a:cubicBezTo>
                      <a:cubicBezTo>
                        <a:pt x="1275" y="853"/>
                        <a:pt x="1275" y="853"/>
                        <a:pt x="1275" y="853"/>
                      </a:cubicBezTo>
                      <a:cubicBezTo>
                        <a:pt x="1275" y="1134"/>
                        <a:pt x="1275" y="1134"/>
                        <a:pt x="1275" y="1134"/>
                      </a:cubicBezTo>
                      <a:cubicBezTo>
                        <a:pt x="1275" y="1139"/>
                        <a:pt x="1275" y="1139"/>
                        <a:pt x="1275" y="1139"/>
                      </a:cubicBezTo>
                      <a:cubicBezTo>
                        <a:pt x="1275" y="1228"/>
                        <a:pt x="1275" y="1228"/>
                        <a:pt x="1275" y="1228"/>
                      </a:cubicBezTo>
                      <a:cubicBezTo>
                        <a:pt x="1733" y="1228"/>
                        <a:pt x="1733" y="1228"/>
                        <a:pt x="1733" y="1228"/>
                      </a:cubicBezTo>
                      <a:cubicBezTo>
                        <a:pt x="1785" y="1228"/>
                        <a:pt x="1827" y="1186"/>
                        <a:pt x="1827" y="1134"/>
                      </a:cubicBezTo>
                      <a:cubicBezTo>
                        <a:pt x="1827" y="95"/>
                        <a:pt x="1827" y="95"/>
                        <a:pt x="1827" y="95"/>
                      </a:cubicBezTo>
                      <a:cubicBezTo>
                        <a:pt x="1827" y="43"/>
                        <a:pt x="1785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Freeform 7">
                  <a:extLst>
                    <a:ext uri="{FF2B5EF4-FFF2-40B4-BE49-F238E27FC236}">
                      <a16:creationId xmlns:a16="http://schemas.microsoft.com/office/drawing/2014/main" id="{3CFFD40A-E21F-438E-8C08-841C8BC801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68179" y="1225549"/>
                  <a:ext cx="848974" cy="849998"/>
                </a:xfrm>
                <a:custGeom>
                  <a:avLst/>
                  <a:gdLst>
                    <a:gd name="T0" fmla="*/ 704 w 1410"/>
                    <a:gd name="T1" fmla="*/ 0 h 1410"/>
                    <a:gd name="T2" fmla="*/ 0 w 1410"/>
                    <a:gd name="T3" fmla="*/ 660 h 1410"/>
                    <a:gd name="T4" fmla="*/ 666 w 1410"/>
                    <a:gd name="T5" fmla="*/ 660 h 1410"/>
                    <a:gd name="T6" fmla="*/ 751 w 1410"/>
                    <a:gd name="T7" fmla="*/ 745 h 1410"/>
                    <a:gd name="T8" fmla="*/ 751 w 1410"/>
                    <a:gd name="T9" fmla="*/ 1410 h 1410"/>
                    <a:gd name="T10" fmla="*/ 1410 w 1410"/>
                    <a:gd name="T11" fmla="*/ 706 h 1410"/>
                    <a:gd name="T12" fmla="*/ 704 w 1410"/>
                    <a:gd name="T13" fmla="*/ 0 h 1410"/>
                    <a:gd name="T14" fmla="*/ 1111 w 1410"/>
                    <a:gd name="T15" fmla="*/ 1088 h 1410"/>
                    <a:gd name="T16" fmla="*/ 902 w 1410"/>
                    <a:gd name="T17" fmla="*/ 1228 h 1410"/>
                    <a:gd name="T18" fmla="*/ 906 w 1410"/>
                    <a:gd name="T19" fmla="*/ 185 h 1410"/>
                    <a:gd name="T20" fmla="*/ 1099 w 1410"/>
                    <a:gd name="T21" fmla="*/ 311 h 1410"/>
                    <a:gd name="T22" fmla="*/ 1262 w 1410"/>
                    <a:gd name="T23" fmla="*/ 706 h 1410"/>
                    <a:gd name="T24" fmla="*/ 1111 w 1410"/>
                    <a:gd name="T25" fmla="*/ 1088 h 1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10" h="1410">
                      <a:moveTo>
                        <a:pt x="704" y="0"/>
                      </a:moveTo>
                      <a:cubicBezTo>
                        <a:pt x="330" y="0"/>
                        <a:pt x="23" y="292"/>
                        <a:pt x="0" y="660"/>
                      </a:cubicBezTo>
                      <a:cubicBezTo>
                        <a:pt x="666" y="660"/>
                        <a:pt x="666" y="660"/>
                        <a:pt x="666" y="660"/>
                      </a:cubicBezTo>
                      <a:cubicBezTo>
                        <a:pt x="713" y="660"/>
                        <a:pt x="751" y="699"/>
                        <a:pt x="751" y="745"/>
                      </a:cubicBezTo>
                      <a:cubicBezTo>
                        <a:pt x="751" y="1410"/>
                        <a:pt x="751" y="1410"/>
                        <a:pt x="751" y="1410"/>
                      </a:cubicBezTo>
                      <a:cubicBezTo>
                        <a:pt x="1119" y="1386"/>
                        <a:pt x="1410" y="1080"/>
                        <a:pt x="1410" y="706"/>
                      </a:cubicBezTo>
                      <a:cubicBezTo>
                        <a:pt x="1410" y="316"/>
                        <a:pt x="1094" y="0"/>
                        <a:pt x="704" y="0"/>
                      </a:cubicBezTo>
                      <a:close/>
                      <a:moveTo>
                        <a:pt x="1111" y="1088"/>
                      </a:moveTo>
                      <a:cubicBezTo>
                        <a:pt x="1052" y="1150"/>
                        <a:pt x="981" y="1198"/>
                        <a:pt x="902" y="1228"/>
                      </a:cubicBezTo>
                      <a:cubicBezTo>
                        <a:pt x="906" y="185"/>
                        <a:pt x="906" y="185"/>
                        <a:pt x="906" y="185"/>
                      </a:cubicBezTo>
                      <a:cubicBezTo>
                        <a:pt x="977" y="213"/>
                        <a:pt x="1043" y="256"/>
                        <a:pt x="1099" y="311"/>
                      </a:cubicBezTo>
                      <a:cubicBezTo>
                        <a:pt x="1204" y="417"/>
                        <a:pt x="1262" y="557"/>
                        <a:pt x="1262" y="706"/>
                      </a:cubicBezTo>
                      <a:cubicBezTo>
                        <a:pt x="1262" y="848"/>
                        <a:pt x="1208" y="984"/>
                        <a:pt x="1111" y="10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93100BD2-5679-4E6F-841A-41A3B8AC2A98}"/>
                </a:ext>
              </a:extLst>
            </p:cNvPr>
            <p:cNvCxnSpPr/>
            <p:nvPr/>
          </p:nvCxnSpPr>
          <p:spPr>
            <a:xfrm>
              <a:off x="7040880" y="1988820"/>
              <a:ext cx="2614108" cy="1924274"/>
            </a:xfrm>
            <a:prstGeom prst="straightConnector1">
              <a:avLst/>
            </a:prstGeom>
            <a:ln w="28575" cap="rnd">
              <a:solidFill>
                <a:schemeClr val="accent1">
                  <a:alpha val="50000"/>
                </a:schemeClr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>
            <a:spLocks noGrp="1"/>
          </p:cNvSpPr>
          <p:nvPr>
            <p:ph type="title"/>
          </p:nvPr>
        </p:nvSpPr>
        <p:spPr>
          <a:xfrm>
            <a:off x="514810" y="365126"/>
            <a:ext cx="5161592" cy="872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venir"/>
              <a:buNone/>
            </a:pPr>
            <a:r>
              <a:rPr lang="en-US" sz="2880" b="0" i="0" u="none" strike="noStrike" cap="none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Leverage the skills and tools you already have 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919089" y="1210337"/>
            <a:ext cx="2359779" cy="27623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120000"/>
                </a:lnTo>
                <a:lnTo>
                  <a:pt x="115474" y="115745"/>
                </a:lnTo>
                <a:cubicBezTo>
                  <a:pt x="101276" y="103617"/>
                  <a:pt x="81663" y="96116"/>
                  <a:pt x="60000" y="96116"/>
                </a:cubicBezTo>
                <a:cubicBezTo>
                  <a:pt x="38336" y="96116"/>
                  <a:pt x="18723" y="103617"/>
                  <a:pt x="4525" y="115745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D2F2FA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1" name="Shape 1111"/>
          <p:cNvSpPr/>
          <p:nvPr/>
        </p:nvSpPr>
        <p:spPr>
          <a:xfrm>
            <a:off x="1556230" y="3344208"/>
            <a:ext cx="3085495" cy="3085495"/>
          </a:xfrm>
          <a:prstGeom prst="ellipse">
            <a:avLst/>
          </a:prstGeom>
          <a:solidFill>
            <a:schemeClr val="lt1"/>
          </a:solidFill>
          <a:ln w="25400" cap="rnd" cmpd="sng">
            <a:solidFill>
              <a:srgbClr val="79D8F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2" name="Shape 1112"/>
          <p:cNvSpPr/>
          <p:nvPr/>
        </p:nvSpPr>
        <p:spPr>
          <a:xfrm>
            <a:off x="2939848" y="5283380"/>
            <a:ext cx="20530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z</a:t>
            </a:r>
          </a:p>
        </p:txBody>
      </p:sp>
      <p:grpSp>
        <p:nvGrpSpPr>
          <p:cNvPr id="1113" name="Shape 1113"/>
          <p:cNvGrpSpPr/>
          <p:nvPr/>
        </p:nvGrpSpPr>
        <p:grpSpPr>
          <a:xfrm>
            <a:off x="2860106" y="1266963"/>
            <a:ext cx="477746" cy="618414"/>
            <a:chOff x="2514600" y="3057524"/>
            <a:chExt cx="945030" cy="1047749"/>
          </a:xfrm>
        </p:grpSpPr>
        <p:grpSp>
          <p:nvGrpSpPr>
            <p:cNvPr id="1114" name="Shape 1114"/>
            <p:cNvGrpSpPr/>
            <p:nvPr/>
          </p:nvGrpSpPr>
          <p:grpSpPr>
            <a:xfrm>
              <a:off x="2514600" y="3057524"/>
              <a:ext cx="945030" cy="1047749"/>
              <a:chOff x="8597900" y="1254125"/>
              <a:chExt cx="438150" cy="485774"/>
            </a:xfrm>
          </p:grpSpPr>
          <p:sp>
            <p:nvSpPr>
              <p:cNvPr id="1115" name="Shape 1115"/>
              <p:cNvSpPr/>
              <p:nvPr/>
            </p:nvSpPr>
            <p:spPr>
              <a:xfrm>
                <a:off x="8597900" y="1347787"/>
                <a:ext cx="438150" cy="392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0" y="91764"/>
                      <a:pt x="0" y="91764"/>
                      <a:pt x="0" y="91764"/>
                    </a:cubicBezTo>
                    <a:cubicBezTo>
                      <a:pt x="0" y="107647"/>
                      <a:pt x="26842" y="120000"/>
                      <a:pt x="60000" y="120000"/>
                    </a:cubicBezTo>
                    <a:cubicBezTo>
                      <a:pt x="93157" y="120000"/>
                      <a:pt x="120000" y="107647"/>
                      <a:pt x="120000" y="91764"/>
                    </a:cubicBezTo>
                    <a:cubicBezTo>
                      <a:pt x="120000" y="0"/>
                      <a:pt x="120000" y="0"/>
                      <a:pt x="12000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8597900" y="1439862"/>
                <a:ext cx="438150" cy="920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67500"/>
                      <a:pt x="93157" y="120000"/>
                      <a:pt x="60000" y="120000"/>
                    </a:cubicBezTo>
                    <a:cubicBezTo>
                      <a:pt x="26842" y="120000"/>
                      <a:pt x="0" y="6750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8597900" y="1543050"/>
                <a:ext cx="438150" cy="936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67500"/>
                      <a:pt x="93157" y="120000"/>
                      <a:pt x="60000" y="120000"/>
                    </a:cubicBezTo>
                    <a:cubicBezTo>
                      <a:pt x="26842" y="120000"/>
                      <a:pt x="0" y="6750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8597900" y="1254125"/>
                <a:ext cx="438150" cy="185736"/>
              </a:xfrm>
              <a:prstGeom prst="ellipse">
                <a:avLst/>
              </a:prstGeom>
              <a:solidFill>
                <a:schemeClr val="lt1"/>
              </a:solidFill>
              <a:ln w="4127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119" name="Shape 1119"/>
            <p:cNvGrpSpPr/>
            <p:nvPr/>
          </p:nvGrpSpPr>
          <p:grpSpPr>
            <a:xfrm>
              <a:off x="2688016" y="3106451"/>
              <a:ext cx="585474" cy="289259"/>
              <a:chOff x="5729775" y="4117410"/>
              <a:chExt cx="866712" cy="855391"/>
            </a:xfrm>
          </p:grpSpPr>
          <p:sp>
            <p:nvSpPr>
              <p:cNvPr id="1120" name="Shape 1120"/>
              <p:cNvSpPr/>
              <p:nvPr/>
            </p:nvSpPr>
            <p:spPr>
              <a:xfrm>
                <a:off x="6202755" y="4216787"/>
                <a:ext cx="300645" cy="22516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2" y="103366"/>
                    </a:moveTo>
                    <a:cubicBezTo>
                      <a:pt x="5333" y="100990"/>
                      <a:pt x="5333" y="100990"/>
                      <a:pt x="5333" y="100990"/>
                    </a:cubicBezTo>
                    <a:cubicBezTo>
                      <a:pt x="0" y="87920"/>
                      <a:pt x="3555" y="70099"/>
                      <a:pt x="13333" y="62970"/>
                    </a:cubicBezTo>
                    <a:cubicBezTo>
                      <a:pt x="85333" y="8316"/>
                      <a:pt x="85333" y="8316"/>
                      <a:pt x="85333" y="8316"/>
                    </a:cubicBezTo>
                    <a:cubicBezTo>
                      <a:pt x="95111" y="0"/>
                      <a:pt x="108444" y="3564"/>
                      <a:pt x="113777" y="17821"/>
                    </a:cubicBez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7333" y="48712"/>
                      <a:pt x="106666" y="57029"/>
                    </a:cubicBezTo>
                    <a:cubicBezTo>
                      <a:pt x="34666" y="112871"/>
                      <a:pt x="34666" y="112871"/>
                      <a:pt x="34666" y="112871"/>
                    </a:cubicBezTo>
                    <a:cubicBezTo>
                      <a:pt x="24888" y="120000"/>
                      <a:pt x="12444" y="115247"/>
                      <a:pt x="6222" y="1033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6209044" y="4117410"/>
                <a:ext cx="106924" cy="3157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500" y="120000"/>
                    </a:moveTo>
                    <a:cubicBezTo>
                      <a:pt x="57500" y="120000"/>
                      <a:pt x="57500" y="120000"/>
                      <a:pt x="57500" y="120000"/>
                    </a:cubicBezTo>
                    <a:cubicBezTo>
                      <a:pt x="27500" y="120000"/>
                      <a:pt x="0" y="110638"/>
                      <a:pt x="0" y="99574"/>
                    </a:cubicBezTo>
                    <a:cubicBezTo>
                      <a:pt x="0" y="19574"/>
                      <a:pt x="0" y="19574"/>
                      <a:pt x="0" y="19574"/>
                    </a:cubicBezTo>
                    <a:cubicBezTo>
                      <a:pt x="0" y="9361"/>
                      <a:pt x="27500" y="0"/>
                      <a:pt x="57500" y="0"/>
                    </a:cubicBezTo>
                    <a:cubicBezTo>
                      <a:pt x="62500" y="0"/>
                      <a:pt x="62500" y="0"/>
                      <a:pt x="62500" y="0"/>
                    </a:cubicBezTo>
                    <a:cubicBezTo>
                      <a:pt x="92500" y="0"/>
                      <a:pt x="120000" y="9361"/>
                      <a:pt x="120000" y="19574"/>
                    </a:cubicBezTo>
                    <a:cubicBezTo>
                      <a:pt x="120000" y="99574"/>
                      <a:pt x="120000" y="99574"/>
                      <a:pt x="120000" y="99574"/>
                    </a:cubicBezTo>
                    <a:cubicBezTo>
                      <a:pt x="120000" y="110638"/>
                      <a:pt x="92500" y="120000"/>
                      <a:pt x="62500" y="1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293326" y="4484726"/>
                <a:ext cx="300645" cy="22894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222" y="20000"/>
                    </a:moveTo>
                    <a:cubicBezTo>
                      <a:pt x="6222" y="18823"/>
                      <a:pt x="6222" y="18823"/>
                      <a:pt x="6222" y="18823"/>
                    </a:cubicBezTo>
                    <a:cubicBezTo>
                      <a:pt x="11555" y="5882"/>
                      <a:pt x="24888" y="0"/>
                      <a:pt x="35555" y="8235"/>
                    </a:cubicBezTo>
                    <a:cubicBezTo>
                      <a:pt x="106666" y="63529"/>
                      <a:pt x="106666" y="63529"/>
                      <a:pt x="106666" y="63529"/>
                    </a:cubicBezTo>
                    <a:cubicBezTo>
                      <a:pt x="117333" y="71764"/>
                      <a:pt x="120000" y="88235"/>
                      <a:pt x="114666" y="101176"/>
                    </a:cubicBezTo>
                    <a:cubicBezTo>
                      <a:pt x="114666" y="102352"/>
                      <a:pt x="114666" y="102352"/>
                      <a:pt x="114666" y="102352"/>
                    </a:cubicBezTo>
                    <a:cubicBezTo>
                      <a:pt x="108444" y="116470"/>
                      <a:pt x="95111" y="120000"/>
                      <a:pt x="85333" y="111764"/>
                    </a:cubicBezTo>
                    <a:cubicBezTo>
                      <a:pt x="13333" y="57647"/>
                      <a:pt x="13333" y="57647"/>
                      <a:pt x="13333" y="57647"/>
                    </a:cubicBezTo>
                    <a:cubicBezTo>
                      <a:pt x="3555" y="49411"/>
                      <a:pt x="0" y="32941"/>
                      <a:pt x="6222" y="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6295842" y="4380317"/>
                <a:ext cx="300645" cy="2276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33" y="102352"/>
                    </a:moveTo>
                    <a:cubicBezTo>
                      <a:pt x="5333" y="100000"/>
                      <a:pt x="5333" y="100000"/>
                      <a:pt x="5333" y="100000"/>
                    </a:cubicBezTo>
                    <a:cubicBezTo>
                      <a:pt x="0" y="88235"/>
                      <a:pt x="2666" y="70588"/>
                      <a:pt x="13333" y="62352"/>
                    </a:cubicBezTo>
                    <a:cubicBezTo>
                      <a:pt x="84444" y="8235"/>
                      <a:pt x="84444" y="8235"/>
                      <a:pt x="84444" y="8235"/>
                    </a:cubicBezTo>
                    <a:cubicBezTo>
                      <a:pt x="95111" y="0"/>
                      <a:pt x="108444" y="4705"/>
                      <a:pt x="113777" y="17647"/>
                    </a:cubicBezTo>
                    <a:cubicBezTo>
                      <a:pt x="113777" y="18823"/>
                      <a:pt x="113777" y="18823"/>
                      <a:pt x="113777" y="18823"/>
                    </a:cubicBezTo>
                    <a:cubicBezTo>
                      <a:pt x="120000" y="32941"/>
                      <a:pt x="116444" y="49411"/>
                      <a:pt x="106666" y="56470"/>
                    </a:cubicBezTo>
                    <a:cubicBezTo>
                      <a:pt x="34666" y="111764"/>
                      <a:pt x="34666" y="111764"/>
                      <a:pt x="34666" y="111764"/>
                    </a:cubicBezTo>
                    <a:cubicBezTo>
                      <a:pt x="24888" y="120000"/>
                      <a:pt x="11555" y="115294"/>
                      <a:pt x="5333" y="102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6207787" y="4659578"/>
                <a:ext cx="108182" cy="3132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8775" y="0"/>
                    </a:moveTo>
                    <a:cubicBezTo>
                      <a:pt x="61224" y="0"/>
                      <a:pt x="61224" y="0"/>
                      <a:pt x="61224" y="0"/>
                    </a:cubicBezTo>
                    <a:cubicBezTo>
                      <a:pt x="93061" y="0"/>
                      <a:pt x="119999" y="9428"/>
                      <a:pt x="119999" y="19714"/>
                    </a:cubicBezTo>
                    <a:cubicBezTo>
                      <a:pt x="119999" y="100285"/>
                      <a:pt x="119999" y="100285"/>
                      <a:pt x="119999" y="100285"/>
                    </a:cubicBezTo>
                    <a:cubicBezTo>
                      <a:pt x="119999" y="111428"/>
                      <a:pt x="93061" y="120000"/>
                      <a:pt x="61224" y="120000"/>
                    </a:cubicBezTo>
                    <a:cubicBezTo>
                      <a:pt x="58775" y="120000"/>
                      <a:pt x="58775" y="120000"/>
                      <a:pt x="58775" y="120000"/>
                    </a:cubicBezTo>
                    <a:cubicBezTo>
                      <a:pt x="26938" y="120000"/>
                      <a:pt x="0" y="111428"/>
                      <a:pt x="0" y="100285"/>
                    </a:cubicBezTo>
                    <a:cubicBezTo>
                      <a:pt x="0" y="19714"/>
                      <a:pt x="0" y="19714"/>
                      <a:pt x="0" y="19714"/>
                    </a:cubicBezTo>
                    <a:cubicBezTo>
                      <a:pt x="0" y="9428"/>
                      <a:pt x="26938" y="0"/>
                      <a:pt x="58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6205271" y="4650771"/>
                <a:ext cx="299387" cy="2276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33" y="18823"/>
                    </a:moveTo>
                    <a:cubicBezTo>
                      <a:pt x="5333" y="17647"/>
                      <a:pt x="5333" y="17647"/>
                      <a:pt x="5333" y="17647"/>
                    </a:cubicBezTo>
                    <a:cubicBezTo>
                      <a:pt x="11555" y="4705"/>
                      <a:pt x="24888" y="0"/>
                      <a:pt x="33777" y="7058"/>
                    </a:cubicBezTo>
                    <a:cubicBezTo>
                      <a:pt x="106666" y="62352"/>
                      <a:pt x="106666" y="62352"/>
                      <a:pt x="106666" y="62352"/>
                    </a:cubicBezTo>
                    <a:cubicBezTo>
                      <a:pt x="116444" y="70588"/>
                      <a:pt x="120000" y="87058"/>
                      <a:pt x="113777" y="101176"/>
                    </a:cubicBezTo>
                    <a:cubicBezTo>
                      <a:pt x="112888" y="101176"/>
                      <a:pt x="112888" y="101176"/>
                      <a:pt x="112888" y="101176"/>
                    </a:cubicBezTo>
                    <a:cubicBezTo>
                      <a:pt x="108444" y="115294"/>
                      <a:pt x="95111" y="120000"/>
                      <a:pt x="84444" y="111764"/>
                    </a:cubicBezTo>
                    <a:cubicBezTo>
                      <a:pt x="12444" y="56470"/>
                      <a:pt x="12444" y="56470"/>
                      <a:pt x="12444" y="56470"/>
                    </a:cubicBezTo>
                    <a:cubicBezTo>
                      <a:pt x="2666" y="49411"/>
                      <a:pt x="0" y="32941"/>
                      <a:pt x="5333" y="188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5822862" y="4648257"/>
                <a:ext cx="299387" cy="2264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777" y="17821"/>
                    </a:move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6444" y="49900"/>
                      <a:pt x="106666" y="58217"/>
                    </a:cubicBezTo>
                    <a:cubicBezTo>
                      <a:pt x="34666" y="114059"/>
                      <a:pt x="34666" y="114059"/>
                      <a:pt x="34666" y="114059"/>
                    </a:cubicBezTo>
                    <a:cubicBezTo>
                      <a:pt x="24888" y="120000"/>
                      <a:pt x="11555" y="116435"/>
                      <a:pt x="6222" y="103366"/>
                    </a:cubicBezTo>
                    <a:cubicBezTo>
                      <a:pt x="5333" y="102178"/>
                      <a:pt x="5333" y="102178"/>
                      <a:pt x="5333" y="102178"/>
                    </a:cubicBezTo>
                    <a:cubicBezTo>
                      <a:pt x="0" y="87920"/>
                      <a:pt x="2666" y="71287"/>
                      <a:pt x="13333" y="64158"/>
                    </a:cubicBezTo>
                    <a:cubicBezTo>
                      <a:pt x="85333" y="8316"/>
                      <a:pt x="85333" y="8316"/>
                      <a:pt x="85333" y="8316"/>
                    </a:cubicBezTo>
                    <a:cubicBezTo>
                      <a:pt x="95111" y="0"/>
                      <a:pt x="107555" y="4752"/>
                      <a:pt x="113777" y="178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7" name="Shape 1127"/>
              <p:cNvSpPr/>
              <p:nvPr/>
            </p:nvSpPr>
            <p:spPr>
              <a:xfrm>
                <a:off x="6009035" y="4659578"/>
                <a:ext cx="106924" cy="3132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500" y="0"/>
                    </a:moveTo>
                    <a:cubicBezTo>
                      <a:pt x="62500" y="0"/>
                      <a:pt x="62500" y="0"/>
                      <a:pt x="62500" y="0"/>
                    </a:cubicBezTo>
                    <a:cubicBezTo>
                      <a:pt x="92500" y="0"/>
                      <a:pt x="120000" y="9428"/>
                      <a:pt x="120000" y="19714"/>
                    </a:cubicBezTo>
                    <a:cubicBezTo>
                      <a:pt x="120000" y="100285"/>
                      <a:pt x="120000" y="100285"/>
                      <a:pt x="120000" y="100285"/>
                    </a:cubicBezTo>
                    <a:cubicBezTo>
                      <a:pt x="120000" y="111428"/>
                      <a:pt x="92500" y="120000"/>
                      <a:pt x="62500" y="120000"/>
                    </a:cubicBezTo>
                    <a:cubicBezTo>
                      <a:pt x="57500" y="120000"/>
                      <a:pt x="57500" y="120000"/>
                      <a:pt x="57500" y="120000"/>
                    </a:cubicBezTo>
                    <a:cubicBezTo>
                      <a:pt x="27500" y="120000"/>
                      <a:pt x="0" y="111428"/>
                      <a:pt x="0" y="100285"/>
                    </a:cubicBezTo>
                    <a:cubicBezTo>
                      <a:pt x="0" y="19714"/>
                      <a:pt x="0" y="19714"/>
                      <a:pt x="0" y="19714"/>
                    </a:cubicBezTo>
                    <a:cubicBezTo>
                      <a:pt x="0" y="9428"/>
                      <a:pt x="27500" y="0"/>
                      <a:pt x="57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8" name="Shape 1128"/>
              <p:cNvSpPr/>
              <p:nvPr/>
            </p:nvSpPr>
            <p:spPr>
              <a:xfrm>
                <a:off x="5732291" y="4380317"/>
                <a:ext cx="299387" cy="22516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777" y="100990"/>
                    </a:moveTo>
                    <a:cubicBezTo>
                      <a:pt x="113777" y="102178"/>
                      <a:pt x="113777" y="102178"/>
                      <a:pt x="113777" y="102178"/>
                    </a:cubicBezTo>
                    <a:cubicBezTo>
                      <a:pt x="108444" y="115247"/>
                      <a:pt x="95111" y="120000"/>
                      <a:pt x="85333" y="111683"/>
                    </a:cubicBezTo>
                    <a:cubicBezTo>
                      <a:pt x="13333" y="55841"/>
                      <a:pt x="13333" y="55841"/>
                      <a:pt x="13333" y="55841"/>
                    </a:cubicBezTo>
                    <a:cubicBezTo>
                      <a:pt x="2666" y="49900"/>
                      <a:pt x="0" y="32079"/>
                      <a:pt x="6222" y="17821"/>
                    </a:cubicBezTo>
                    <a:cubicBezTo>
                      <a:pt x="6222" y="16633"/>
                      <a:pt x="6222" y="16633"/>
                      <a:pt x="6222" y="16633"/>
                    </a:cubicBezTo>
                    <a:cubicBezTo>
                      <a:pt x="11555" y="3564"/>
                      <a:pt x="24888" y="0"/>
                      <a:pt x="34666" y="7128"/>
                    </a:cubicBezTo>
                    <a:cubicBezTo>
                      <a:pt x="106666" y="61782"/>
                      <a:pt x="106666" y="61782"/>
                      <a:pt x="106666" y="61782"/>
                    </a:cubicBezTo>
                    <a:cubicBezTo>
                      <a:pt x="116444" y="70099"/>
                      <a:pt x="120000" y="87920"/>
                      <a:pt x="113777" y="100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5729775" y="4484726"/>
                <a:ext cx="299387" cy="22642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666" y="16633"/>
                    </a:moveTo>
                    <a:cubicBezTo>
                      <a:pt x="114666" y="19009"/>
                      <a:pt x="114666" y="19009"/>
                      <a:pt x="114666" y="19009"/>
                    </a:cubicBezTo>
                    <a:cubicBezTo>
                      <a:pt x="120000" y="32079"/>
                      <a:pt x="117333" y="49900"/>
                      <a:pt x="106666" y="57029"/>
                    </a:cubicBezTo>
                    <a:cubicBezTo>
                      <a:pt x="35555" y="111683"/>
                      <a:pt x="35555" y="111683"/>
                      <a:pt x="35555" y="111683"/>
                    </a:cubicBezTo>
                    <a:cubicBezTo>
                      <a:pt x="24888" y="120000"/>
                      <a:pt x="11555" y="116435"/>
                      <a:pt x="7111" y="102178"/>
                    </a:cubicBezTo>
                    <a:cubicBezTo>
                      <a:pt x="6222" y="100990"/>
                      <a:pt x="6222" y="100990"/>
                      <a:pt x="6222" y="100990"/>
                    </a:cubicBezTo>
                    <a:cubicBezTo>
                      <a:pt x="0" y="87920"/>
                      <a:pt x="3555" y="71287"/>
                      <a:pt x="13333" y="62970"/>
                    </a:cubicBezTo>
                    <a:cubicBezTo>
                      <a:pt x="86222" y="7128"/>
                      <a:pt x="86222" y="7128"/>
                      <a:pt x="86222" y="7128"/>
                    </a:cubicBezTo>
                    <a:cubicBezTo>
                      <a:pt x="95111" y="0"/>
                      <a:pt x="108444" y="4752"/>
                      <a:pt x="114666" y="1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6009035" y="4117410"/>
                <a:ext cx="109439" cy="3157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224" y="120000"/>
                    </a:moveTo>
                    <a:cubicBezTo>
                      <a:pt x="58775" y="120000"/>
                      <a:pt x="58775" y="120000"/>
                      <a:pt x="58775" y="120000"/>
                    </a:cubicBezTo>
                    <a:cubicBezTo>
                      <a:pt x="26938" y="120000"/>
                      <a:pt x="0" y="110638"/>
                      <a:pt x="0" y="99574"/>
                    </a:cubicBezTo>
                    <a:cubicBezTo>
                      <a:pt x="0" y="19574"/>
                      <a:pt x="0" y="19574"/>
                      <a:pt x="0" y="19574"/>
                    </a:cubicBezTo>
                    <a:cubicBezTo>
                      <a:pt x="0" y="9361"/>
                      <a:pt x="26938" y="0"/>
                      <a:pt x="58775" y="0"/>
                    </a:cubicBezTo>
                    <a:cubicBezTo>
                      <a:pt x="61224" y="0"/>
                      <a:pt x="61224" y="0"/>
                      <a:pt x="61224" y="0"/>
                    </a:cubicBezTo>
                    <a:cubicBezTo>
                      <a:pt x="93061" y="0"/>
                      <a:pt x="119999" y="9361"/>
                      <a:pt x="119999" y="19574"/>
                    </a:cubicBezTo>
                    <a:cubicBezTo>
                      <a:pt x="119999" y="99574"/>
                      <a:pt x="119999" y="99574"/>
                      <a:pt x="119999" y="99574"/>
                    </a:cubicBezTo>
                    <a:cubicBezTo>
                      <a:pt x="119999" y="110638"/>
                      <a:pt x="93061" y="120000"/>
                      <a:pt x="61224" y="120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5820346" y="4211755"/>
                <a:ext cx="300645" cy="230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4666" y="100194"/>
                    </a:moveTo>
                    <a:cubicBezTo>
                      <a:pt x="114666" y="101359"/>
                      <a:pt x="114666" y="101359"/>
                      <a:pt x="114666" y="101359"/>
                    </a:cubicBezTo>
                    <a:cubicBezTo>
                      <a:pt x="108444" y="115339"/>
                      <a:pt x="95111" y="120000"/>
                      <a:pt x="86222" y="111844"/>
                    </a:cubicBezTo>
                    <a:cubicBezTo>
                      <a:pt x="13333" y="57087"/>
                      <a:pt x="13333" y="57087"/>
                      <a:pt x="13333" y="57087"/>
                    </a:cubicBezTo>
                    <a:cubicBezTo>
                      <a:pt x="3555" y="48932"/>
                      <a:pt x="0" y="32621"/>
                      <a:pt x="6222" y="19805"/>
                    </a:cubicBezTo>
                    <a:cubicBezTo>
                      <a:pt x="7111" y="18640"/>
                      <a:pt x="7111" y="18640"/>
                      <a:pt x="7111" y="18640"/>
                    </a:cubicBezTo>
                    <a:cubicBezTo>
                      <a:pt x="11555" y="5825"/>
                      <a:pt x="24888" y="0"/>
                      <a:pt x="35555" y="8155"/>
                    </a:cubicBezTo>
                    <a:cubicBezTo>
                      <a:pt x="107555" y="62912"/>
                      <a:pt x="107555" y="62912"/>
                      <a:pt x="107555" y="62912"/>
                    </a:cubicBezTo>
                    <a:cubicBezTo>
                      <a:pt x="117333" y="71067"/>
                      <a:pt x="120000" y="87378"/>
                      <a:pt x="114666" y="1001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6063126" y="4444471"/>
                <a:ext cx="200011" cy="20378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0666" y="44835"/>
                    </a:moveTo>
                    <a:cubicBezTo>
                      <a:pt x="76000" y="9230"/>
                      <a:pt x="76000" y="9230"/>
                      <a:pt x="76000" y="9230"/>
                    </a:cubicBezTo>
                    <a:cubicBezTo>
                      <a:pt x="66666" y="0"/>
                      <a:pt x="53333" y="0"/>
                      <a:pt x="44000" y="9230"/>
                    </a:cubicBezTo>
                    <a:cubicBezTo>
                      <a:pt x="9333" y="44835"/>
                      <a:pt x="9333" y="44835"/>
                      <a:pt x="9333" y="44835"/>
                    </a:cubicBezTo>
                    <a:cubicBezTo>
                      <a:pt x="0" y="54065"/>
                      <a:pt x="0" y="67252"/>
                      <a:pt x="9333" y="75164"/>
                    </a:cubicBezTo>
                    <a:cubicBezTo>
                      <a:pt x="44000" y="110769"/>
                      <a:pt x="44000" y="110769"/>
                      <a:pt x="44000" y="110769"/>
                    </a:cubicBezTo>
                    <a:cubicBezTo>
                      <a:pt x="53333" y="120000"/>
                      <a:pt x="66666" y="120000"/>
                      <a:pt x="76000" y="110769"/>
                    </a:cubicBezTo>
                    <a:cubicBezTo>
                      <a:pt x="110666" y="75164"/>
                      <a:pt x="110666" y="75164"/>
                      <a:pt x="110666" y="75164"/>
                    </a:cubicBezTo>
                    <a:cubicBezTo>
                      <a:pt x="120000" y="67252"/>
                      <a:pt x="120000" y="54065"/>
                      <a:pt x="110666" y="44835"/>
                    </a:cubicBezTo>
                    <a:close/>
                    <a:moveTo>
                      <a:pt x="78666" y="63296"/>
                    </a:moveTo>
                    <a:cubicBezTo>
                      <a:pt x="64000" y="79120"/>
                      <a:pt x="64000" y="79120"/>
                      <a:pt x="64000" y="79120"/>
                    </a:cubicBezTo>
                    <a:cubicBezTo>
                      <a:pt x="61333" y="80439"/>
                      <a:pt x="58666" y="80439"/>
                      <a:pt x="56000" y="79120"/>
                    </a:cubicBezTo>
                    <a:cubicBezTo>
                      <a:pt x="41333" y="63296"/>
                      <a:pt x="41333" y="63296"/>
                      <a:pt x="41333" y="63296"/>
                    </a:cubicBezTo>
                    <a:cubicBezTo>
                      <a:pt x="38666" y="61978"/>
                      <a:pt x="38666" y="58021"/>
                      <a:pt x="41333" y="56703"/>
                    </a:cubicBezTo>
                    <a:cubicBezTo>
                      <a:pt x="56000" y="42197"/>
                      <a:pt x="56000" y="42197"/>
                      <a:pt x="56000" y="42197"/>
                    </a:cubicBezTo>
                    <a:cubicBezTo>
                      <a:pt x="58666" y="39560"/>
                      <a:pt x="61333" y="39560"/>
                      <a:pt x="64000" y="42197"/>
                    </a:cubicBezTo>
                    <a:cubicBezTo>
                      <a:pt x="78666" y="56703"/>
                      <a:pt x="78666" y="56703"/>
                      <a:pt x="78666" y="56703"/>
                    </a:cubicBezTo>
                    <a:cubicBezTo>
                      <a:pt x="81333" y="58021"/>
                      <a:pt x="81333" y="61978"/>
                      <a:pt x="78666" y="632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1133" name="Shape 1133"/>
          <p:cNvSpPr/>
          <p:nvPr/>
        </p:nvSpPr>
        <p:spPr>
          <a:xfrm>
            <a:off x="2843940" y="1932246"/>
            <a:ext cx="590635" cy="2057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50" dirty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Query</a:t>
            </a:r>
          </a:p>
        </p:txBody>
      </p:sp>
      <p:grpSp>
        <p:nvGrpSpPr>
          <p:cNvPr id="1134" name="Shape 1134"/>
          <p:cNvGrpSpPr/>
          <p:nvPr/>
        </p:nvGrpSpPr>
        <p:grpSpPr>
          <a:xfrm>
            <a:off x="1849736" y="3704468"/>
            <a:ext cx="2535053" cy="2468658"/>
            <a:chOff x="1849736" y="3488289"/>
            <a:chExt cx="2535053" cy="2468658"/>
          </a:xfrm>
        </p:grpSpPr>
        <p:pic>
          <p:nvPicPr>
            <p:cNvPr id="1135" name="Shape 1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9736" y="3879053"/>
              <a:ext cx="1149619" cy="240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Shape 11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69874" y="5218873"/>
              <a:ext cx="694515" cy="446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Shape 11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93828" y="4202975"/>
              <a:ext cx="1105527" cy="181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Shape 11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69874" y="3555832"/>
              <a:ext cx="619363" cy="223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Shape 11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24285" y="5756001"/>
              <a:ext cx="775070" cy="176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Shape 11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69874" y="4938332"/>
              <a:ext cx="908425" cy="294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Shape 11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69874" y="4560083"/>
              <a:ext cx="995074" cy="235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Shape 1144" descr="http://upload.wikimedia.org/wikipedia/commons/thumb/c/c1/Rlogo.png/300px-Rlogo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40394" y="4025979"/>
              <a:ext cx="344395" cy="261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Shape 1145" descr="mage result for fivetran logo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038933" y="4943621"/>
              <a:ext cx="960422" cy="194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Shape 1146" descr="mage result for alooma logo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69874" y="4228221"/>
              <a:ext cx="791296" cy="163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Shape 11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317958" y="3488289"/>
              <a:ext cx="681399" cy="264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Shape 114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314555" y="5331307"/>
              <a:ext cx="684801" cy="255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Shape 114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169874" y="5756001"/>
              <a:ext cx="663873" cy="2009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0" name="Shape 1150"/>
          <p:cNvGrpSpPr/>
          <p:nvPr/>
        </p:nvGrpSpPr>
        <p:grpSpPr>
          <a:xfrm>
            <a:off x="2380589" y="2182502"/>
            <a:ext cx="1436779" cy="250255"/>
            <a:chOff x="2380589" y="1966323"/>
            <a:chExt cx="1436779" cy="250255"/>
          </a:xfrm>
        </p:grpSpPr>
        <p:sp>
          <p:nvSpPr>
            <p:cNvPr id="1151" name="Shape 1151"/>
            <p:cNvSpPr/>
            <p:nvPr/>
          </p:nvSpPr>
          <p:spPr>
            <a:xfrm>
              <a:off x="2380589" y="1985746"/>
              <a:ext cx="143677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Data definition </a:t>
              </a:r>
            </a:p>
          </p:txBody>
        </p:sp>
        <p:cxnSp>
          <p:nvCxnSpPr>
            <p:cNvPr id="1152" name="Shape 1152"/>
            <p:cNvCxnSpPr/>
            <p:nvPr/>
          </p:nvCxnSpPr>
          <p:spPr>
            <a:xfrm>
              <a:off x="2915916" y="1966323"/>
              <a:ext cx="366123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3" name="Shape 1153"/>
          <p:cNvGrpSpPr/>
          <p:nvPr/>
        </p:nvGrpSpPr>
        <p:grpSpPr>
          <a:xfrm>
            <a:off x="2481661" y="2452179"/>
            <a:ext cx="1234632" cy="250255"/>
            <a:chOff x="2481661" y="2236000"/>
            <a:chExt cx="1234632" cy="250255"/>
          </a:xfrm>
        </p:grpSpPr>
        <p:sp>
          <p:nvSpPr>
            <p:cNvPr id="1154" name="Shape 1154"/>
            <p:cNvSpPr/>
            <p:nvPr/>
          </p:nvSpPr>
          <p:spPr>
            <a:xfrm>
              <a:off x="2481661" y="2255424"/>
              <a:ext cx="12346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Role based security </a:t>
              </a:r>
            </a:p>
          </p:txBody>
        </p:sp>
        <p:cxnSp>
          <p:nvCxnSpPr>
            <p:cNvPr id="1155" name="Shape 1155"/>
            <p:cNvCxnSpPr/>
            <p:nvPr/>
          </p:nvCxnSpPr>
          <p:spPr>
            <a:xfrm>
              <a:off x="2673877" y="2236000"/>
              <a:ext cx="850201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6" name="Shape 1156"/>
          <p:cNvGrpSpPr/>
          <p:nvPr/>
        </p:nvGrpSpPr>
        <p:grpSpPr>
          <a:xfrm>
            <a:off x="2464830" y="2721857"/>
            <a:ext cx="1352537" cy="233210"/>
            <a:chOff x="2464830" y="2505678"/>
            <a:chExt cx="1352537" cy="233210"/>
          </a:xfrm>
        </p:grpSpPr>
        <p:sp>
          <p:nvSpPr>
            <p:cNvPr id="1157" name="Shape 1157"/>
            <p:cNvSpPr/>
            <p:nvPr/>
          </p:nvSpPr>
          <p:spPr>
            <a:xfrm>
              <a:off x="2464830" y="2525101"/>
              <a:ext cx="1352537" cy="2137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Updates and deletes</a:t>
              </a:r>
            </a:p>
          </p:txBody>
        </p:sp>
        <p:cxnSp>
          <p:nvCxnSpPr>
            <p:cNvPr id="1158" name="Shape 1158"/>
            <p:cNvCxnSpPr/>
            <p:nvPr/>
          </p:nvCxnSpPr>
          <p:spPr>
            <a:xfrm>
              <a:off x="2540626" y="2505678"/>
              <a:ext cx="1116705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59" name="Shape 1159"/>
          <p:cNvGrpSpPr/>
          <p:nvPr/>
        </p:nvGrpSpPr>
        <p:grpSpPr>
          <a:xfrm>
            <a:off x="2453256" y="2991536"/>
            <a:ext cx="1291446" cy="396448"/>
            <a:chOff x="2453256" y="2775358"/>
            <a:chExt cx="1291446" cy="396448"/>
          </a:xfrm>
        </p:grpSpPr>
        <p:sp>
          <p:nvSpPr>
            <p:cNvPr id="1160" name="Shape 1160"/>
            <p:cNvSpPr/>
            <p:nvPr/>
          </p:nvSpPr>
          <p:spPr>
            <a:xfrm>
              <a:off x="2453256" y="2802474"/>
              <a:ext cx="12914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50" dirty="0">
                  <a:solidFill>
                    <a:schemeClr val="accent2"/>
                  </a:solidFill>
                  <a:latin typeface="Avenir"/>
                  <a:ea typeface="Avenir"/>
                  <a:cs typeface="Avenir"/>
                  <a:sym typeface="Avenir"/>
                </a:rPr>
                <a:t>Multi-statement transactions </a:t>
              </a:r>
            </a:p>
          </p:txBody>
        </p:sp>
        <p:cxnSp>
          <p:nvCxnSpPr>
            <p:cNvPr id="1161" name="Shape 1161"/>
            <p:cNvCxnSpPr/>
            <p:nvPr/>
          </p:nvCxnSpPr>
          <p:spPr>
            <a:xfrm>
              <a:off x="2516041" y="2775358"/>
              <a:ext cx="1165874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sp>
        <p:nvSpPr>
          <p:cNvPr id="1162" name="Shape 1162"/>
          <p:cNvSpPr txBox="1"/>
          <p:nvPr/>
        </p:nvSpPr>
        <p:spPr>
          <a:xfrm>
            <a:off x="6910661" y="2043267"/>
            <a:ext cx="4416962" cy="461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Complete SQL database </a:t>
            </a:r>
          </a:p>
        </p:txBody>
      </p:sp>
      <p:grpSp>
        <p:nvGrpSpPr>
          <p:cNvPr id="1163" name="Shape 1163"/>
          <p:cNvGrpSpPr/>
          <p:nvPr/>
        </p:nvGrpSpPr>
        <p:grpSpPr>
          <a:xfrm>
            <a:off x="6934199" y="2761866"/>
            <a:ext cx="4394201" cy="1087930"/>
            <a:chOff x="6934199" y="2761866"/>
            <a:chExt cx="4394201" cy="1087930"/>
          </a:xfrm>
        </p:grpSpPr>
        <p:sp>
          <p:nvSpPr>
            <p:cNvPr id="1164" name="Shape 1164"/>
            <p:cNvSpPr txBox="1"/>
            <p:nvPr/>
          </p:nvSpPr>
          <p:spPr>
            <a:xfrm>
              <a:off x="6934199" y="3018800"/>
              <a:ext cx="4394201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Support for the SQL that business users already know</a:t>
              </a:r>
            </a:p>
          </p:txBody>
        </p:sp>
        <p:cxnSp>
          <p:nvCxnSpPr>
            <p:cNvPr id="1165" name="Shape 1165"/>
            <p:cNvCxnSpPr/>
            <p:nvPr/>
          </p:nvCxnSpPr>
          <p:spPr>
            <a:xfrm>
              <a:off x="6934199" y="2761866"/>
              <a:ext cx="439420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grpSp>
        <p:nvGrpSpPr>
          <p:cNvPr id="1166" name="Shape 1166"/>
          <p:cNvGrpSpPr/>
          <p:nvPr/>
        </p:nvGrpSpPr>
        <p:grpSpPr>
          <a:xfrm>
            <a:off x="6910661" y="4106732"/>
            <a:ext cx="4417738" cy="1087930"/>
            <a:chOff x="6910661" y="4106732"/>
            <a:chExt cx="4417738" cy="1087930"/>
          </a:xfrm>
        </p:grpSpPr>
        <p:sp>
          <p:nvSpPr>
            <p:cNvPr id="1167" name="Shape 1167"/>
            <p:cNvSpPr txBox="1"/>
            <p:nvPr/>
          </p:nvSpPr>
          <p:spPr>
            <a:xfrm>
              <a:off x="6910661" y="4363666"/>
              <a:ext cx="4416962" cy="830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Broad ecosystem of technology partners</a:t>
              </a:r>
            </a:p>
          </p:txBody>
        </p:sp>
        <p:cxnSp>
          <p:nvCxnSpPr>
            <p:cNvPr id="1168" name="Shape 1168"/>
            <p:cNvCxnSpPr/>
            <p:nvPr/>
          </p:nvCxnSpPr>
          <p:spPr>
            <a:xfrm>
              <a:off x="6934199" y="4106732"/>
              <a:ext cx="439420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6615" y="4113554"/>
            <a:ext cx="848870" cy="21019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9388" y="4600294"/>
            <a:ext cx="1282402" cy="466794"/>
          </a:xfrm>
          <a:prstGeom prst="rect">
            <a:avLst/>
          </a:prstGeom>
        </p:spPr>
      </p:pic>
      <p:pic>
        <p:nvPicPr>
          <p:cNvPr id="2050" name="Picture 2" descr="Afbeeldingsresultaat voor python logo">
            <a:extLst>
              <a:ext uri="{FF2B5EF4-FFF2-40B4-BE49-F238E27FC236}">
                <a16:creationId xmlns:a16="http://schemas.microsoft.com/office/drawing/2014/main" id="{957B8A38-E8FD-4E37-9214-A54B6A19D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r="22466"/>
          <a:stretch/>
        </p:blipFill>
        <p:spPr bwMode="auto">
          <a:xfrm>
            <a:off x="4028446" y="4964592"/>
            <a:ext cx="500324" cy="4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68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vert="horz" lIns="91440" tIns="45720" rIns="91440" bIns="45720" rtlCol="0" anchor="ctr">
        <a:normAutofit/>
      </a:bodyPr>
      <a:lstStyle>
        <a:defPPr algn="l">
          <a:defRPr sz="2500" b="1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nary [Read-Only]" id="{C56DDDCF-8B7B-4299-9D05-D1BE508EDD44}" vid="{877405BA-0B3B-4DA7-98BC-3EE7C3EBD1DD}"/>
    </a:ext>
  </a:extLst>
</a:theme>
</file>

<file path=ppt/theme/theme2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0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8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19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0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8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9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0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8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9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2575</Words>
  <Application>Microsoft Office PowerPoint</Application>
  <PresentationFormat>Widescreen</PresentationFormat>
  <Paragraphs>551</Paragraphs>
  <Slides>72</Slides>
  <Notes>20</Notes>
  <HiddenSlides>11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Arial</vt:lpstr>
      <vt:lpstr>Avenir</vt:lpstr>
      <vt:lpstr>Avenir Book</vt:lpstr>
      <vt:lpstr>Avenir Medium</vt:lpstr>
      <vt:lpstr>Calibri</vt:lpstr>
      <vt:lpstr>Calibri Light</vt:lpstr>
      <vt:lpstr>Century Gothic</vt:lpstr>
      <vt:lpstr>Century Gothic Bold</vt:lpstr>
      <vt:lpstr>Meiryo Regular</vt:lpstr>
      <vt:lpstr>Space Mono</vt:lpstr>
      <vt:lpstr>Wingdings</vt:lpstr>
      <vt:lpstr>Work Sans</vt:lpstr>
      <vt:lpstr>Office Theme</vt:lpstr>
      <vt:lpstr>AE Template</vt:lpstr>
      <vt:lpstr>think-cell Slide</vt:lpstr>
      <vt:lpstr>The Modern Cloud Data Warehouse</vt:lpstr>
      <vt:lpstr>contact</vt:lpstr>
      <vt:lpstr>outline</vt:lpstr>
      <vt:lpstr>what is Snowflake?</vt:lpstr>
      <vt:lpstr>PowerPoint Presentation</vt:lpstr>
      <vt:lpstr>PowerPoint Presentation</vt:lpstr>
      <vt:lpstr>what companies need from a DWH</vt:lpstr>
      <vt:lpstr>DWH built for the cloud</vt:lpstr>
      <vt:lpstr>Leverage the skills and tools you already have </vt:lpstr>
      <vt:lpstr>Focus on data, not infrastructure</vt:lpstr>
      <vt:lpstr>All of your data</vt:lpstr>
      <vt:lpstr>All of your users</vt:lpstr>
      <vt:lpstr>PowerPoint Presentation</vt:lpstr>
      <vt:lpstr>architecture</vt:lpstr>
      <vt:lpstr>multi-cluster, shared data architecture</vt:lpstr>
      <vt:lpstr>optimizer</vt:lpstr>
      <vt:lpstr>metadata service</vt:lpstr>
      <vt:lpstr>metadata enables pruning</vt:lpstr>
      <vt:lpstr>transactions &amp; concurrency control</vt:lpstr>
      <vt:lpstr>transactions &amp; concurrency control</vt:lpstr>
      <vt:lpstr>virtual warehouses</vt:lpstr>
      <vt:lpstr>size XS</vt:lpstr>
      <vt:lpstr>size S</vt:lpstr>
      <vt:lpstr>size M</vt:lpstr>
      <vt:lpstr>size L</vt:lpstr>
      <vt:lpstr>size XL</vt:lpstr>
      <vt:lpstr>size 2XL</vt:lpstr>
      <vt:lpstr>size 3XL</vt:lpstr>
      <vt:lpstr>size 4XL</vt:lpstr>
      <vt:lpstr>virtual warehouse</vt:lpstr>
      <vt:lpstr>multi-cluster warehouse</vt:lpstr>
      <vt:lpstr>warehouses</vt:lpstr>
      <vt:lpstr>credit consumption</vt:lpstr>
      <vt:lpstr>Snowflake editions and support offerings</vt:lpstr>
      <vt:lpstr>DEMO</vt:lpstr>
      <vt:lpstr>time travel</vt:lpstr>
      <vt:lpstr>PowerPoint Presentation</vt:lpstr>
      <vt:lpstr>time travel</vt:lpstr>
      <vt:lpstr>time travel</vt:lpstr>
      <vt:lpstr>undrop</vt:lpstr>
      <vt:lpstr>zero-copy cloning</vt:lpstr>
      <vt:lpstr>zero-copy cloning</vt:lpstr>
      <vt:lpstr>DEMO</vt:lpstr>
      <vt:lpstr>loading data</vt:lpstr>
      <vt:lpstr>“legacy”</vt:lpstr>
      <vt:lpstr>“modern”</vt:lpstr>
      <vt:lpstr>load from blob</vt:lpstr>
      <vt:lpstr>load from blob</vt:lpstr>
      <vt:lpstr>load from blob</vt:lpstr>
      <vt:lpstr>load from blob</vt:lpstr>
      <vt:lpstr>load from blob</vt:lpstr>
      <vt:lpstr>load from blob</vt:lpstr>
      <vt:lpstr>copy into</vt:lpstr>
      <vt:lpstr>Azure Data Factory</vt:lpstr>
      <vt:lpstr>Azure Data Factory</vt:lpstr>
      <vt:lpstr>Azure Data Factory</vt:lpstr>
      <vt:lpstr>Power BI</vt:lpstr>
      <vt:lpstr>DEMO</vt:lpstr>
      <vt:lpstr>cool stuff</vt:lpstr>
      <vt:lpstr>cool stuff already covered</vt:lpstr>
      <vt:lpstr>aliasing all the things</vt:lpstr>
      <vt:lpstr>great SQL functionality</vt:lpstr>
      <vt:lpstr>PowerPoint Presentation</vt:lpstr>
      <vt:lpstr>query history (and result set cache)</vt:lpstr>
      <vt:lpstr>DEMO</vt:lpstr>
      <vt:lpstr>conclusion</vt:lpstr>
      <vt:lpstr>snowflake vs traditional DWH</vt:lpstr>
      <vt:lpstr>PowerPoint Presentation</vt:lpstr>
      <vt:lpstr>PowerPoint Presentation</vt:lpstr>
      <vt:lpstr>PowerPoint Presentation</vt:lpstr>
      <vt:lpstr>PowerPoint Presentation</vt:lpstr>
      <vt:lpstr>some 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75</cp:revision>
  <dcterms:created xsi:type="dcterms:W3CDTF">2019-03-20T20:18:18Z</dcterms:created>
  <dcterms:modified xsi:type="dcterms:W3CDTF">2022-11-18T23:17:11Z</dcterms:modified>
</cp:coreProperties>
</file>